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90" r:id="rId4"/>
    <p:sldId id="292" r:id="rId5"/>
    <p:sldId id="294" r:id="rId6"/>
    <p:sldId id="293" r:id="rId7"/>
    <p:sldId id="305" r:id="rId8"/>
    <p:sldId id="308" r:id="rId9"/>
    <p:sldId id="291" r:id="rId10"/>
    <p:sldId id="307" r:id="rId11"/>
    <p:sldId id="306" r:id="rId12"/>
    <p:sldId id="309" r:id="rId13"/>
    <p:sldId id="301" r:id="rId14"/>
    <p:sldId id="310" r:id="rId15"/>
    <p:sldId id="299" r:id="rId16"/>
    <p:sldId id="300" r:id="rId17"/>
    <p:sldId id="312" r:id="rId18"/>
    <p:sldId id="302" r:id="rId19"/>
    <p:sldId id="303" r:id="rId20"/>
    <p:sldId id="313" r:id="rId21"/>
    <p:sldId id="304" r:id="rId22"/>
    <p:sldId id="311" r:id="rId23"/>
    <p:sldId id="298" r:id="rId24"/>
    <p:sldId id="314" r:id="rId25"/>
    <p:sldId id="27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5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0" autoAdjust="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/>
          <p:cNvSpPr>
            <a:spLocks/>
          </p:cNvSpPr>
          <p:nvPr/>
        </p:nvSpPr>
        <p:spPr bwMode="gray">
          <a:xfrm>
            <a:off x="0" y="0"/>
            <a:ext cx="767715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72" y="0"/>
              </a:cxn>
              <a:cxn ang="0">
                <a:pos x="2832" y="4320"/>
              </a:cxn>
              <a:cxn ang="0">
                <a:pos x="0" y="4320"/>
              </a:cxn>
              <a:cxn ang="0">
                <a:pos x="0" y="0"/>
              </a:cxn>
            </a:cxnLst>
            <a:rect l="0" t="0" r="r" b="b"/>
            <a:pathLst>
              <a:path w="4272" h="4320">
                <a:moveTo>
                  <a:pt x="0" y="0"/>
                </a:moveTo>
                <a:lnTo>
                  <a:pt x="4272" y="0"/>
                </a:lnTo>
                <a:lnTo>
                  <a:pt x="2832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19216"/>
                  <a:invGamma/>
                </a:schemeClr>
              </a:gs>
              <a:gs pos="100000">
                <a:schemeClr val="folHlink">
                  <a:alpha val="23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gray">
          <a:xfrm>
            <a:off x="0" y="762000"/>
            <a:ext cx="9144000" cy="2386013"/>
          </a:xfrm>
          <a:prstGeom prst="rect">
            <a:avLst/>
          </a:prstGeom>
          <a:solidFill>
            <a:schemeClr val="hlink">
              <a:alpha val="9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charset="-122"/>
            </a:endParaRPr>
          </a:p>
        </p:txBody>
      </p:sp>
      <p:sp>
        <p:nvSpPr>
          <p:cNvPr id="6" name="Freeform 20" descr="gbc_1"/>
          <p:cNvSpPr>
            <a:spLocks/>
          </p:cNvSpPr>
          <p:nvPr/>
        </p:nvSpPr>
        <p:spPr bwMode="gray">
          <a:xfrm>
            <a:off x="0" y="914400"/>
            <a:ext cx="7326313" cy="2233613"/>
          </a:xfrm>
          <a:custGeom>
            <a:avLst/>
            <a:gdLst>
              <a:gd name="T0" fmla="*/ 0 w 4615"/>
              <a:gd name="T1" fmla="*/ 0 h 1407"/>
              <a:gd name="T2" fmla="*/ 4615 w 4615"/>
              <a:gd name="T3" fmla="*/ 0 h 1407"/>
              <a:gd name="T4" fmla="*/ 4092 w 4615"/>
              <a:gd name="T5" fmla="*/ 1386 h 1407"/>
              <a:gd name="T6" fmla="*/ 0 w 4615"/>
              <a:gd name="T7" fmla="*/ 1407 h 1407"/>
              <a:gd name="T8" fmla="*/ 0 w 4615"/>
              <a:gd name="T9" fmla="*/ 0 h 14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15" h="1407">
                <a:moveTo>
                  <a:pt x="0" y="0"/>
                </a:moveTo>
                <a:lnTo>
                  <a:pt x="4615" y="0"/>
                </a:lnTo>
                <a:lnTo>
                  <a:pt x="4092" y="1386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gray">
          <a:xfrm>
            <a:off x="0" y="31242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charset="-122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200400"/>
            <a:ext cx="7239000" cy="609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6375"/>
            <a:ext cx="2133600" cy="134938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38500" y="6578600"/>
            <a:ext cx="2895600" cy="1714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588125"/>
            <a:ext cx="457200" cy="168275"/>
          </a:xfrm>
        </p:spPr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DC8A0F75-8347-455B-B0A9-FFAA4B690B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17571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A0A96-9EB0-4576-A717-EE664658F4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55342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6550" y="412750"/>
            <a:ext cx="2076450" cy="5911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12750"/>
            <a:ext cx="6076950" cy="5911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7F56D-0F70-4A99-B686-1377FD1424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743555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412750"/>
            <a:ext cx="822960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27EE1-EBD1-4A46-8F15-B0D4D2016D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60116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27A53-C7FE-49E4-AF49-94443814FB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30405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97896-3DF3-4854-B990-9D570036A1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97448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E00D1-7118-40D2-A880-6453A1CAE31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46449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84519-1A18-4C3A-9017-52E2919752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41989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6B6E-C6B8-43D3-BE99-3E729F5803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43628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B77C8-BA28-41C6-815B-8A40340237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79739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6DFFD-3685-48AC-8435-A26C20F961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08214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511C5-8C7E-438B-B5A6-623F95725D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25727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charset="-122"/>
            </a:endParaRPr>
          </a:p>
        </p:txBody>
      </p:sp>
      <p:sp>
        <p:nvSpPr>
          <p:cNvPr id="1027" name="Freeform 20" descr="gbc_3"/>
          <p:cNvSpPr>
            <a:spLocks/>
          </p:cNvSpPr>
          <p:nvPr/>
        </p:nvSpPr>
        <p:spPr bwMode="gray">
          <a:xfrm>
            <a:off x="0" y="0"/>
            <a:ext cx="8915400" cy="1014413"/>
          </a:xfrm>
          <a:custGeom>
            <a:avLst/>
            <a:gdLst>
              <a:gd name="T0" fmla="*/ 0 w 5616"/>
              <a:gd name="T1" fmla="*/ 576 h 576"/>
              <a:gd name="T2" fmla="*/ 5465 w 5616"/>
              <a:gd name="T3" fmla="*/ 563 h 576"/>
              <a:gd name="T4" fmla="*/ 5616 w 5616"/>
              <a:gd name="T5" fmla="*/ 0 h 576"/>
              <a:gd name="T6" fmla="*/ 0 w 5616"/>
              <a:gd name="T7" fmla="*/ 0 h 576"/>
              <a:gd name="T8" fmla="*/ 0 w 5616"/>
              <a:gd name="T9" fmla="*/ 576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16" h="576">
                <a:moveTo>
                  <a:pt x="0" y="576"/>
                </a:moveTo>
                <a:lnTo>
                  <a:pt x="5465" y="563"/>
                </a:lnTo>
                <a:lnTo>
                  <a:pt x="5616" y="0"/>
                </a:lnTo>
                <a:lnTo>
                  <a:pt x="0" y="0"/>
                </a:lnTo>
                <a:lnTo>
                  <a:pt x="0" y="576"/>
                </a:lnTo>
                <a:close/>
              </a:path>
            </a:pathLst>
          </a:cu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Freeform 19"/>
          <p:cNvSpPr>
            <a:spLocks/>
          </p:cNvSpPr>
          <p:nvPr/>
        </p:nvSpPr>
        <p:spPr bwMode="gray">
          <a:xfrm>
            <a:off x="0" y="0"/>
            <a:ext cx="8924925" cy="6858000"/>
          </a:xfrm>
          <a:custGeom>
            <a:avLst/>
            <a:gdLst>
              <a:gd name="T0" fmla="*/ 0 w 5622"/>
              <a:gd name="T1" fmla="*/ 0 h 4320"/>
              <a:gd name="T2" fmla="*/ 5622 w 5622"/>
              <a:gd name="T3" fmla="*/ 0 h 4320"/>
              <a:gd name="T4" fmla="*/ 4457 w 5622"/>
              <a:gd name="T5" fmla="*/ 4313 h 4320"/>
              <a:gd name="T6" fmla="*/ 0 w 5622"/>
              <a:gd name="T7" fmla="*/ 4320 h 4320"/>
              <a:gd name="T8" fmla="*/ 0 w 5622"/>
              <a:gd name="T9" fmla="*/ 0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22" h="4320">
                <a:moveTo>
                  <a:pt x="0" y="0"/>
                </a:moveTo>
                <a:lnTo>
                  <a:pt x="5622" y="0"/>
                </a:lnTo>
                <a:lnTo>
                  <a:pt x="4457" y="4313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1294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9" name="Rectangle 17"/>
          <p:cNvSpPr>
            <a:spLocks noChangeArrowheads="1"/>
          </p:cNvSpPr>
          <p:nvPr/>
        </p:nvSpPr>
        <p:spPr bwMode="gray">
          <a:xfrm>
            <a:off x="0" y="403225"/>
            <a:ext cx="9144000" cy="609600"/>
          </a:xfrm>
          <a:prstGeom prst="rect">
            <a:avLst/>
          </a:prstGeom>
          <a:solidFill>
            <a:srgbClr val="173D89">
              <a:alpha val="7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charset="-122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70663"/>
            <a:ext cx="21336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553200"/>
            <a:ext cx="12192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E072740C-BBE7-40E5-9225-0781BB6C20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3" name="Freeform 18"/>
          <p:cNvSpPr>
            <a:spLocks/>
          </p:cNvSpPr>
          <p:nvPr/>
        </p:nvSpPr>
        <p:spPr bwMode="gray">
          <a:xfrm>
            <a:off x="8664575" y="403225"/>
            <a:ext cx="477838" cy="609600"/>
          </a:xfrm>
          <a:custGeom>
            <a:avLst/>
            <a:gdLst>
              <a:gd name="T0" fmla="*/ 96 w 288"/>
              <a:gd name="T1" fmla="*/ 0 h 384"/>
              <a:gd name="T2" fmla="*/ 0 w 288"/>
              <a:gd name="T3" fmla="*/ 384 h 384"/>
              <a:gd name="T4" fmla="*/ 288 w 288"/>
              <a:gd name="T5" fmla="*/ 384 h 384"/>
              <a:gd name="T6" fmla="*/ 288 w 288"/>
              <a:gd name="T7" fmla="*/ 0 h 384"/>
              <a:gd name="T8" fmla="*/ 96 w 288"/>
              <a:gd name="T9" fmla="*/ 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384">
                <a:moveTo>
                  <a:pt x="96" y="0"/>
                </a:moveTo>
                <a:lnTo>
                  <a:pt x="0" y="384"/>
                </a:ln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412750"/>
            <a:ext cx="822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0"/>
            <a:ext cx="9144000" cy="3124200"/>
          </a:xfrm>
          <a:solidFill>
            <a:schemeClr val="accent3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/>
            </a:r>
            <a:b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</a:b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Self-induced Uniaxial Strain due to Interlayer Interaction in MoS</a:t>
            </a:r>
            <a:r>
              <a:rPr lang="en-US" altLang="zh-CN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2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 </a:t>
            </a:r>
            <a:r>
              <a:rPr lang="en-US" altLang="zh-CN" sz="3600" dirty="0" smtClean="0">
                <a:ea typeface="宋体" charset="-122"/>
              </a:rPr>
              <a:t> </a:t>
            </a:r>
            <a:br>
              <a:rPr lang="en-US" altLang="zh-CN" sz="3600" dirty="0" smtClean="0">
                <a:ea typeface="宋体" charset="-122"/>
              </a:rPr>
            </a:br>
            <a:endParaRPr lang="en-US" altLang="zh-CN" sz="3600" b="1" dirty="0" smtClean="0">
              <a:ea typeface="宋体" charset="-122"/>
            </a:endParaRPr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2209800" y="4743450"/>
            <a:ext cx="487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Ning</a:t>
            </a: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 Dai</a:t>
            </a:r>
          </a:p>
          <a:p>
            <a:pPr algn="ctr" eaLnBrk="1" hangingPunct="1">
              <a:defRPr/>
            </a:pPr>
            <a:endParaRPr lang="en-US" altLang="zh-C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  <a:p>
            <a:pPr algn="ctr" eaLnBrk="1" hangingPunct="1">
              <a:defRPr/>
            </a:pP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Date:   2014.11.13</a:t>
            </a:r>
            <a:endParaRPr lang="zh-CN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5600" y="3581400"/>
            <a:ext cx="8458200" cy="92333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zh-CN" altLang="zh-CN" i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National Laboratory for Infrared Physics, </a:t>
            </a:r>
            <a:endParaRPr lang="en-US" altLang="zh-CN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algn="ctr" eaLnBrk="1" hangingPunct="1"/>
            <a:r>
              <a:rPr lang="en-US" altLang="zh-CN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Shanghai </a:t>
            </a:r>
            <a:r>
              <a:rPr lang="en-US" altLang="zh-CN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Institute of Technical Physics, CAS, </a:t>
            </a:r>
            <a:endParaRPr lang="en-US" altLang="zh-CN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algn="ctr" eaLnBrk="1" hangingPunct="1"/>
            <a:r>
              <a:rPr lang="en-US" altLang="zh-CN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Shanghai </a:t>
            </a:r>
            <a:r>
              <a:rPr lang="en-US" altLang="zh-CN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200083, China</a:t>
            </a:r>
            <a:endParaRPr lang="zh-CN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Administrator\Desktop\danining PPT\1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200" y="1676400"/>
            <a:ext cx="35574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C:\Users\Administrator\Desktop\danining PPT\1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106" y="1657350"/>
            <a:ext cx="3582094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838200" y="480060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AFM 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indicates the MoS</a:t>
            </a:r>
            <a:r>
              <a:rPr lang="en-US" altLang="zh-CN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2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single layer, confirmed by 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he energy separation of the two MoS</a:t>
            </a:r>
            <a:r>
              <a:rPr lang="en-US" altLang="zh-CN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2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Raman modes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.</a:t>
            </a:r>
            <a:endParaRPr lang="zh-CN" altLang="en-US" sz="2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304800" y="457200"/>
            <a:ext cx="8534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2. Preparation of monolayer MoS</a:t>
            </a:r>
            <a:r>
              <a:rPr lang="en-US" altLang="zh-CN" sz="24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by vapor-solid-growth route </a:t>
            </a:r>
            <a:r>
              <a:rPr lang="en-US" altLang="zh-CN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/>
            </a:r>
            <a:br>
              <a:rPr lang="en-US" altLang="zh-CN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</a:br>
            <a:endParaRPr lang="zh-CN" altLang="en-US" dirty="0" smtClean="0">
              <a:ea typeface="宋体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83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Administrator\Desktop\danining PPT\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925" y="1531203"/>
            <a:ext cx="3924736" cy="2944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C:\Users\Administrator\Desktop\danining PPT\4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0579" y="1531204"/>
            <a:ext cx="3926221" cy="2944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141461" y="4884003"/>
            <a:ext cx="5334000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Raman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PL intensities indicate the single layer and multilayer features</a:t>
            </a:r>
            <a:endParaRPr lang="zh-CN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304800" y="457200"/>
            <a:ext cx="8534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2. Preparation of monolayer MoS</a:t>
            </a:r>
            <a:r>
              <a:rPr lang="en-US" altLang="zh-CN" sz="24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by vapor-solid-growth route </a:t>
            </a:r>
            <a:r>
              <a:rPr lang="en-US" altLang="zh-CN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/>
            </a:r>
            <a:br>
              <a:rPr lang="en-US" altLang="zh-CN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</a:br>
            <a:endParaRPr lang="zh-CN" altLang="en-US" dirty="0" smtClean="0">
              <a:ea typeface="宋体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2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12750"/>
            <a:ext cx="8229600" cy="563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Outline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304800" y="1058863"/>
            <a:ext cx="8229600" cy="1227137"/>
            <a:chOff x="1118" y="1824"/>
            <a:chExt cx="3216" cy="490"/>
          </a:xfrm>
        </p:grpSpPr>
        <p:sp>
          <p:nvSpPr>
            <p:cNvPr id="4120" name="AutoShape 66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21" name="AutoShape 67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22" name="Text Box 68"/>
            <p:cNvSpPr txBox="1">
              <a:spLocks noChangeArrowheads="1"/>
            </p:cNvSpPr>
            <p:nvPr/>
          </p:nvSpPr>
          <p:spPr bwMode="gray">
            <a:xfrm>
              <a:off x="1118" y="1872"/>
              <a:ext cx="321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Graphene and layered transition metal </a:t>
              </a:r>
            </a:p>
            <a:p>
              <a:pPr algn="ctr">
                <a:defRPr/>
              </a:pPr>
              <a:r>
                <a:rPr lang="en-US" altLang="zh-CN" sz="2400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dichalcogenides</a:t>
              </a: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 (TMDs)</a:t>
              </a:r>
            </a:p>
            <a:p>
              <a:pPr algn="ctr">
                <a:defRPr/>
              </a:pPr>
              <a:endParaRPr lang="en-US" altLang="zh-CN" b="1" dirty="0" smtClean="0">
                <a:solidFill>
                  <a:schemeClr val="bg1"/>
                </a:solidFill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4123" name="Text Box 69"/>
            <p:cNvSpPr txBox="1">
              <a:spLocks noChangeArrowheads="1"/>
            </p:cNvSpPr>
            <p:nvPr/>
          </p:nvSpPr>
          <p:spPr bwMode="gray">
            <a:xfrm>
              <a:off x="1393" y="193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charset="0"/>
                  <a:ea typeface="宋体" charset="-122"/>
                </a:rPr>
                <a:t>1</a:t>
              </a:r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773113" y="2127250"/>
            <a:ext cx="7543800" cy="1143000"/>
            <a:chOff x="1296" y="1824"/>
            <a:chExt cx="2976" cy="432"/>
          </a:xfrm>
        </p:grpSpPr>
        <p:sp>
          <p:nvSpPr>
            <p:cNvPr id="4117" name="AutoShape 71"/>
            <p:cNvSpPr>
              <a:spLocks noChangeArrowheads="1"/>
            </p:cNvSpPr>
            <p:nvPr/>
          </p:nvSpPr>
          <p:spPr bwMode="gray">
            <a:xfrm>
              <a:off x="1536" y="1910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8" name="AutoShape 72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9" name="Text Box 74"/>
            <p:cNvSpPr txBox="1">
              <a:spLocks noChangeArrowheads="1"/>
            </p:cNvSpPr>
            <p:nvPr/>
          </p:nvSpPr>
          <p:spPr bwMode="gray">
            <a:xfrm>
              <a:off x="1393" y="1939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charset="0"/>
                  <a:ea typeface="宋体" charset="-122"/>
                </a:rPr>
                <a:t>2</a:t>
              </a: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784225" y="3276600"/>
            <a:ext cx="7542213" cy="1143000"/>
            <a:chOff x="1296" y="1824"/>
            <a:chExt cx="2976" cy="432"/>
          </a:xfrm>
        </p:grpSpPr>
        <p:sp>
          <p:nvSpPr>
            <p:cNvPr id="4113" name="AutoShape 76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4" name="AutoShape 77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5" name="Text Box 78"/>
            <p:cNvSpPr txBox="1">
              <a:spLocks noChangeArrowheads="1"/>
            </p:cNvSpPr>
            <p:nvPr/>
          </p:nvSpPr>
          <p:spPr bwMode="gray">
            <a:xfrm>
              <a:off x="1588" y="1890"/>
              <a:ext cx="2524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Tuning the phonons behaviors of MoS</a:t>
              </a:r>
              <a:r>
                <a:rPr lang="en-US" altLang="zh-CN" sz="2400" i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2 </a:t>
              </a: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by </a:t>
              </a:r>
            </a:p>
            <a:p>
              <a:pPr algn="ctr" eaLnBrk="1" hangingPunct="1">
                <a:defRPr/>
              </a:pP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Strain engineering</a:t>
              </a:r>
            </a:p>
          </p:txBody>
        </p:sp>
        <p:sp>
          <p:nvSpPr>
            <p:cNvPr id="4116" name="Text Box 79"/>
            <p:cNvSpPr txBox="1">
              <a:spLocks noChangeArrowheads="1"/>
            </p:cNvSpPr>
            <p:nvPr/>
          </p:nvSpPr>
          <p:spPr bwMode="gray">
            <a:xfrm>
              <a:off x="1404" y="1939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charset="0"/>
                  <a:ea typeface="宋体" charset="-122"/>
                </a:rPr>
                <a:t>3</a:t>
              </a:r>
            </a:p>
          </p:txBody>
        </p:sp>
      </p:grp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814388" y="4419600"/>
            <a:ext cx="7770812" cy="1219200"/>
            <a:chOff x="1296" y="1824"/>
            <a:chExt cx="3134" cy="432"/>
          </a:xfrm>
        </p:grpSpPr>
        <p:sp>
          <p:nvSpPr>
            <p:cNvPr id="4109" name="AutoShape 81"/>
            <p:cNvSpPr>
              <a:spLocks noChangeArrowheads="1"/>
            </p:cNvSpPr>
            <p:nvPr/>
          </p:nvSpPr>
          <p:spPr bwMode="gray">
            <a:xfrm>
              <a:off x="1600" y="1905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0" name="AutoShape 82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1" name="Text Box 83"/>
            <p:cNvSpPr txBox="1">
              <a:spLocks noChangeArrowheads="1"/>
            </p:cNvSpPr>
            <p:nvPr/>
          </p:nvSpPr>
          <p:spPr bwMode="gray">
            <a:xfrm>
              <a:off x="1459" y="1916"/>
              <a:ext cx="2971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Self-induced Strain due to local van der</a:t>
              </a:r>
            </a:p>
            <a:p>
              <a:pPr algn="ctr">
                <a:defRPr/>
              </a:pP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 Waals-stacked interlayer interaction in MoS</a:t>
              </a:r>
              <a:r>
                <a:rPr lang="en-US" altLang="zh-CN" sz="2400" i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2</a:t>
              </a: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 </a:t>
              </a:r>
              <a:endParaRPr lang="en-US" altLang="zh-CN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4112" name="Text Box 84"/>
            <p:cNvSpPr txBox="1">
              <a:spLocks noChangeArrowheads="1"/>
            </p:cNvSpPr>
            <p:nvPr/>
          </p:nvSpPr>
          <p:spPr bwMode="gray">
            <a:xfrm>
              <a:off x="1393" y="1959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charset="0"/>
                  <a:ea typeface="宋体" charset="-122"/>
                </a:rPr>
                <a:t>4</a:t>
              </a:r>
            </a:p>
          </p:txBody>
        </p:sp>
      </p:grpSp>
      <p:sp>
        <p:nvSpPr>
          <p:cNvPr id="4103" name="Text Box 73"/>
          <p:cNvSpPr txBox="1">
            <a:spLocks noChangeArrowheads="1"/>
          </p:cNvSpPr>
          <p:nvPr/>
        </p:nvSpPr>
        <p:spPr bwMode="gray">
          <a:xfrm>
            <a:off x="747713" y="2362200"/>
            <a:ext cx="71770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Preparation of monolayer MoS</a:t>
            </a:r>
            <a:r>
              <a:rPr lang="en-US" altLang="zh-CN" sz="24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 </a:t>
            </a: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by </a:t>
            </a:r>
          </a:p>
          <a:p>
            <a:pPr algn="ctr">
              <a:defRPr/>
            </a:pP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vapor-solid-growth route</a:t>
            </a:r>
            <a:endParaRPr lang="en-US" altLang="zh-CN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algn="ctr">
              <a:defRPr/>
            </a:pPr>
            <a:endParaRPr lang="en-US" altLang="zh-CN" b="1" dirty="0" smtClean="0">
              <a:solidFill>
                <a:schemeClr val="bg1"/>
              </a:solidFill>
              <a:ea typeface="宋体" charset="-122"/>
              <a:cs typeface="Times New Roman" pitchFamily="18" charset="0"/>
            </a:endParaRPr>
          </a:p>
        </p:txBody>
      </p: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814388" y="5638800"/>
            <a:ext cx="7569200" cy="1143000"/>
            <a:chOff x="1296" y="1824"/>
            <a:chExt cx="2986" cy="432"/>
          </a:xfrm>
        </p:grpSpPr>
        <p:sp>
          <p:nvSpPr>
            <p:cNvPr id="4106" name="AutoShape 71"/>
            <p:cNvSpPr>
              <a:spLocks noChangeArrowheads="1"/>
            </p:cNvSpPr>
            <p:nvPr/>
          </p:nvSpPr>
          <p:spPr bwMode="gray">
            <a:xfrm>
              <a:off x="1546" y="1910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07" name="AutoShape 72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08" name="Text Box 74"/>
            <p:cNvSpPr txBox="1">
              <a:spLocks noChangeArrowheads="1"/>
            </p:cNvSpPr>
            <p:nvPr/>
          </p:nvSpPr>
          <p:spPr bwMode="gray">
            <a:xfrm>
              <a:off x="1434" y="1939"/>
              <a:ext cx="1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charset="0"/>
                  <a:ea typeface="宋体" charset="-122"/>
                </a:rPr>
                <a:t>5</a:t>
              </a:r>
            </a:p>
          </p:txBody>
        </p:sp>
      </p:grpSp>
      <p:sp>
        <p:nvSpPr>
          <p:cNvPr id="32" name="Text Box 73"/>
          <p:cNvSpPr txBox="1">
            <a:spLocks noChangeArrowheads="1"/>
          </p:cNvSpPr>
          <p:nvPr/>
        </p:nvSpPr>
        <p:spPr bwMode="gray">
          <a:xfrm>
            <a:off x="-152400" y="6019800"/>
            <a:ext cx="65674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Conclusions</a:t>
            </a:r>
            <a:endParaRPr lang="en-US" altLang="zh-CN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algn="ctr">
              <a:defRPr/>
            </a:pPr>
            <a:endParaRPr lang="en-US" altLang="zh-CN" b="1" dirty="0" smtClean="0">
              <a:solidFill>
                <a:schemeClr val="bg1"/>
              </a:solidFill>
              <a:ea typeface="宋体" charset="-122"/>
              <a:cs typeface="Times New Roman" pitchFamily="18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878681" y="3394580"/>
            <a:ext cx="7720012" cy="9482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36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1230313"/>
            <a:ext cx="3833812" cy="257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" y="3810000"/>
            <a:ext cx="38385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219200"/>
            <a:ext cx="2366963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4953000" y="51816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Phys. Rev. B 88, 121301 (2013)</a:t>
            </a:r>
            <a:endParaRPr lang="zh-CN" alt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304800" y="5410200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Nano</a:t>
            </a:r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Lett</a:t>
            </a:r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. </a:t>
            </a: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13</a:t>
            </a:r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, 3626-3630 (2013)</a:t>
            </a:r>
            <a:endParaRPr lang="zh-CN" alt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10247" name="矩形 3"/>
          <p:cNvSpPr>
            <a:spLocks noChangeArrowheads="1"/>
          </p:cNvSpPr>
          <p:nvPr/>
        </p:nvSpPr>
        <p:spPr bwMode="auto">
          <a:xfrm>
            <a:off x="304800" y="457200"/>
            <a:ext cx="8534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3. Tuning the phonons behaviors of MoS</a:t>
            </a:r>
            <a:r>
              <a:rPr lang="en-US" altLang="zh-CN" sz="24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by Strain engineering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/>
            </a:r>
            <a:b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</a:br>
            <a:endParaRPr lang="zh-CN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  <a:cs typeface="Times New Roman" pitchFamily="18" charset="0"/>
            </a:endParaRPr>
          </a:p>
        </p:txBody>
      </p:sp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7625" y="1219200"/>
            <a:ext cx="2670175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609600" y="5819775"/>
            <a:ext cx="838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Strain engineering is a powerful tool for tuning the behaviors of electrons and phonons in layered semiconductor materials (e.g., MoS</a:t>
            </a:r>
            <a:r>
              <a:rPr lang="en-US" altLang="zh-CN" sz="20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</a:t>
            </a: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or graphene).</a:t>
            </a:r>
            <a:endParaRPr lang="zh-CN" alt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12750"/>
            <a:ext cx="8229600" cy="563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Outline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304800" y="1058863"/>
            <a:ext cx="8229600" cy="1227137"/>
            <a:chOff x="1118" y="1824"/>
            <a:chExt cx="3216" cy="490"/>
          </a:xfrm>
        </p:grpSpPr>
        <p:sp>
          <p:nvSpPr>
            <p:cNvPr id="4120" name="AutoShape 66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21" name="AutoShape 67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22" name="Text Box 68"/>
            <p:cNvSpPr txBox="1">
              <a:spLocks noChangeArrowheads="1"/>
            </p:cNvSpPr>
            <p:nvPr/>
          </p:nvSpPr>
          <p:spPr bwMode="gray">
            <a:xfrm>
              <a:off x="1118" y="1872"/>
              <a:ext cx="321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Graphene and layered transition metal </a:t>
              </a:r>
            </a:p>
            <a:p>
              <a:pPr algn="ctr">
                <a:defRPr/>
              </a:pPr>
              <a:r>
                <a:rPr lang="en-US" altLang="zh-CN" sz="2400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dichalcogenides</a:t>
              </a: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 (TMDs)</a:t>
              </a:r>
            </a:p>
            <a:p>
              <a:pPr algn="ctr">
                <a:defRPr/>
              </a:pPr>
              <a:endParaRPr lang="en-US" altLang="zh-CN" b="1" dirty="0" smtClean="0">
                <a:solidFill>
                  <a:schemeClr val="bg1"/>
                </a:solidFill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4123" name="Text Box 69"/>
            <p:cNvSpPr txBox="1">
              <a:spLocks noChangeArrowheads="1"/>
            </p:cNvSpPr>
            <p:nvPr/>
          </p:nvSpPr>
          <p:spPr bwMode="gray">
            <a:xfrm>
              <a:off x="1393" y="193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charset="0"/>
                  <a:ea typeface="宋体" charset="-122"/>
                </a:rPr>
                <a:t>1</a:t>
              </a:r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773113" y="2127250"/>
            <a:ext cx="7543800" cy="1143000"/>
            <a:chOff x="1296" y="1824"/>
            <a:chExt cx="2976" cy="432"/>
          </a:xfrm>
        </p:grpSpPr>
        <p:sp>
          <p:nvSpPr>
            <p:cNvPr id="4117" name="AutoShape 71"/>
            <p:cNvSpPr>
              <a:spLocks noChangeArrowheads="1"/>
            </p:cNvSpPr>
            <p:nvPr/>
          </p:nvSpPr>
          <p:spPr bwMode="gray">
            <a:xfrm>
              <a:off x="1536" y="1910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8" name="AutoShape 72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9" name="Text Box 74"/>
            <p:cNvSpPr txBox="1">
              <a:spLocks noChangeArrowheads="1"/>
            </p:cNvSpPr>
            <p:nvPr/>
          </p:nvSpPr>
          <p:spPr bwMode="gray">
            <a:xfrm>
              <a:off x="1393" y="1939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charset="0"/>
                  <a:ea typeface="宋体" charset="-122"/>
                </a:rPr>
                <a:t>2</a:t>
              </a: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784225" y="3276600"/>
            <a:ext cx="7542213" cy="1143000"/>
            <a:chOff x="1296" y="1824"/>
            <a:chExt cx="2976" cy="432"/>
          </a:xfrm>
        </p:grpSpPr>
        <p:sp>
          <p:nvSpPr>
            <p:cNvPr id="4113" name="AutoShape 76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4" name="AutoShape 77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5" name="Text Box 78"/>
            <p:cNvSpPr txBox="1">
              <a:spLocks noChangeArrowheads="1"/>
            </p:cNvSpPr>
            <p:nvPr/>
          </p:nvSpPr>
          <p:spPr bwMode="gray">
            <a:xfrm>
              <a:off x="1588" y="1890"/>
              <a:ext cx="2524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Tuning the phonons behaviors of MoS</a:t>
              </a:r>
              <a:r>
                <a:rPr lang="en-US" altLang="zh-CN" sz="2400" i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2 </a:t>
              </a: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by </a:t>
              </a:r>
            </a:p>
            <a:p>
              <a:pPr algn="ctr" eaLnBrk="1" hangingPunct="1">
                <a:defRPr/>
              </a:pP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Strain engineering</a:t>
              </a:r>
            </a:p>
          </p:txBody>
        </p:sp>
        <p:sp>
          <p:nvSpPr>
            <p:cNvPr id="4116" name="Text Box 79"/>
            <p:cNvSpPr txBox="1">
              <a:spLocks noChangeArrowheads="1"/>
            </p:cNvSpPr>
            <p:nvPr/>
          </p:nvSpPr>
          <p:spPr bwMode="gray">
            <a:xfrm>
              <a:off x="1404" y="1939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charset="0"/>
                  <a:ea typeface="宋体" charset="-122"/>
                </a:rPr>
                <a:t>3</a:t>
              </a:r>
            </a:p>
          </p:txBody>
        </p:sp>
      </p:grp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814388" y="4419600"/>
            <a:ext cx="7770812" cy="1219200"/>
            <a:chOff x="1296" y="1824"/>
            <a:chExt cx="3134" cy="432"/>
          </a:xfrm>
        </p:grpSpPr>
        <p:sp>
          <p:nvSpPr>
            <p:cNvPr id="4109" name="AutoShape 81"/>
            <p:cNvSpPr>
              <a:spLocks noChangeArrowheads="1"/>
            </p:cNvSpPr>
            <p:nvPr/>
          </p:nvSpPr>
          <p:spPr bwMode="gray">
            <a:xfrm>
              <a:off x="1600" y="1905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0" name="AutoShape 82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1" name="Text Box 83"/>
            <p:cNvSpPr txBox="1">
              <a:spLocks noChangeArrowheads="1"/>
            </p:cNvSpPr>
            <p:nvPr/>
          </p:nvSpPr>
          <p:spPr bwMode="gray">
            <a:xfrm>
              <a:off x="1459" y="1916"/>
              <a:ext cx="2971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Self-induced Strain due to local van der</a:t>
              </a:r>
            </a:p>
            <a:p>
              <a:pPr algn="ctr">
                <a:defRPr/>
              </a:pP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 Waals-stacked interlayer interaction in MoS</a:t>
              </a:r>
              <a:r>
                <a:rPr lang="en-US" altLang="zh-CN" sz="2400" i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2</a:t>
              </a: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 </a:t>
              </a:r>
              <a:endParaRPr lang="en-US" altLang="zh-CN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4112" name="Text Box 84"/>
            <p:cNvSpPr txBox="1">
              <a:spLocks noChangeArrowheads="1"/>
            </p:cNvSpPr>
            <p:nvPr/>
          </p:nvSpPr>
          <p:spPr bwMode="gray">
            <a:xfrm>
              <a:off x="1393" y="1959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charset="0"/>
                  <a:ea typeface="宋体" charset="-122"/>
                </a:rPr>
                <a:t>4</a:t>
              </a:r>
            </a:p>
          </p:txBody>
        </p:sp>
      </p:grpSp>
      <p:sp>
        <p:nvSpPr>
          <p:cNvPr id="4103" name="Text Box 73"/>
          <p:cNvSpPr txBox="1">
            <a:spLocks noChangeArrowheads="1"/>
          </p:cNvSpPr>
          <p:nvPr/>
        </p:nvSpPr>
        <p:spPr bwMode="gray">
          <a:xfrm>
            <a:off x="747713" y="2362200"/>
            <a:ext cx="71770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Preparation of monolayer MoS</a:t>
            </a:r>
            <a:r>
              <a:rPr lang="en-US" altLang="zh-CN" sz="24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 </a:t>
            </a: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by </a:t>
            </a:r>
          </a:p>
          <a:p>
            <a:pPr algn="ctr">
              <a:defRPr/>
            </a:pP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vapor-solid-growth route</a:t>
            </a:r>
            <a:endParaRPr lang="en-US" altLang="zh-CN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algn="ctr">
              <a:defRPr/>
            </a:pPr>
            <a:endParaRPr lang="en-US" altLang="zh-CN" b="1" dirty="0" smtClean="0">
              <a:solidFill>
                <a:schemeClr val="bg1"/>
              </a:solidFill>
              <a:ea typeface="宋体" charset="-122"/>
              <a:cs typeface="Times New Roman" pitchFamily="18" charset="0"/>
            </a:endParaRPr>
          </a:p>
        </p:txBody>
      </p: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814388" y="5638800"/>
            <a:ext cx="7569200" cy="1143000"/>
            <a:chOff x="1296" y="1824"/>
            <a:chExt cx="2986" cy="432"/>
          </a:xfrm>
        </p:grpSpPr>
        <p:sp>
          <p:nvSpPr>
            <p:cNvPr id="4106" name="AutoShape 71"/>
            <p:cNvSpPr>
              <a:spLocks noChangeArrowheads="1"/>
            </p:cNvSpPr>
            <p:nvPr/>
          </p:nvSpPr>
          <p:spPr bwMode="gray">
            <a:xfrm>
              <a:off x="1546" y="1910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07" name="AutoShape 72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08" name="Text Box 74"/>
            <p:cNvSpPr txBox="1">
              <a:spLocks noChangeArrowheads="1"/>
            </p:cNvSpPr>
            <p:nvPr/>
          </p:nvSpPr>
          <p:spPr bwMode="gray">
            <a:xfrm>
              <a:off x="1434" y="1939"/>
              <a:ext cx="1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charset="0"/>
                  <a:ea typeface="宋体" charset="-122"/>
                </a:rPr>
                <a:t>5</a:t>
              </a:r>
            </a:p>
          </p:txBody>
        </p:sp>
      </p:grpSp>
      <p:sp>
        <p:nvSpPr>
          <p:cNvPr id="32" name="Text Box 73"/>
          <p:cNvSpPr txBox="1">
            <a:spLocks noChangeArrowheads="1"/>
          </p:cNvSpPr>
          <p:nvPr/>
        </p:nvSpPr>
        <p:spPr bwMode="gray">
          <a:xfrm>
            <a:off x="-152400" y="6019800"/>
            <a:ext cx="65674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Conclusions</a:t>
            </a:r>
            <a:endParaRPr lang="en-US" altLang="zh-CN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algn="ctr">
              <a:defRPr/>
            </a:pPr>
            <a:endParaRPr lang="en-US" altLang="zh-CN" b="1" dirty="0" smtClean="0">
              <a:solidFill>
                <a:schemeClr val="bg1"/>
              </a:solidFill>
              <a:ea typeface="宋体" charset="-122"/>
              <a:cs typeface="Times New Roman" pitchFamily="18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879475" y="4619964"/>
            <a:ext cx="7720012" cy="9482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36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290" name="Picture 3" descr="C:\Users\Administrator\Desktop\戴宁PPT\g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47800"/>
            <a:ext cx="7202488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C:\Users\Administrator\Desktop\戴宁PPT\0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505200"/>
            <a:ext cx="675005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9"/>
          <p:cNvSpPr txBox="1">
            <a:spLocks noChangeArrowheads="1"/>
          </p:cNvSpPr>
          <p:nvPr/>
        </p:nvSpPr>
        <p:spPr bwMode="auto">
          <a:xfrm>
            <a:off x="1981200" y="5373688"/>
            <a:ext cx="5867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Local van der Waals-stacked MoS</a:t>
            </a:r>
            <a:r>
              <a:rPr lang="en-US" altLang="zh-CN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</a:t>
            </a:r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samples: optical images and schematic feature.</a:t>
            </a:r>
            <a:endParaRPr lang="zh-CN" alt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12293" name="矩形 3"/>
          <p:cNvSpPr>
            <a:spLocks noChangeArrowheads="1"/>
          </p:cNvSpPr>
          <p:nvPr/>
        </p:nvSpPr>
        <p:spPr bwMode="auto">
          <a:xfrm>
            <a:off x="304800" y="152400"/>
            <a:ext cx="8534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4. Self-induced Strain due to Local van der Waals-stacked Interlayer Interaction in MoS</a:t>
            </a:r>
            <a:r>
              <a:rPr lang="en-US" altLang="zh-CN" sz="2400" b="1" baseline="-25000" dirty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2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dirty="0">
                <a:latin typeface="Times New Roman" pitchFamily="18" charset="0"/>
                <a:ea typeface="宋体" charset="-122"/>
                <a:cs typeface="Times New Roman" pitchFamily="18" charset="0"/>
              </a:rPr>
              <a:t/>
            </a:r>
            <a:br>
              <a:rPr lang="en-US" altLang="zh-CN" sz="1800" dirty="0">
                <a:latin typeface="Times New Roman" pitchFamily="18" charset="0"/>
                <a:ea typeface="宋体" charset="-122"/>
                <a:cs typeface="Times New Roman" pitchFamily="18" charset="0"/>
              </a:rPr>
            </a:br>
            <a:endParaRPr lang="zh-CN" altLang="en-US" sz="1800" dirty="0">
              <a:latin typeface="Arial" charset="0"/>
              <a:ea typeface="宋体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314" name="Picture 3" descr="C:\Users\Administrator\Desktop\mos2 拉曼劈裂\新建文件夹\附图\jpg格式\r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3663" y="1214437"/>
            <a:ext cx="3360737" cy="251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C:\Users\Administrator\Desktop\mos2 拉曼劈裂\新建文件夹\附图\jpg格式\r-ti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25" y="3805237"/>
            <a:ext cx="3357562" cy="251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矩形 3"/>
          <p:cNvSpPr>
            <a:spLocks noChangeArrowheads="1"/>
          </p:cNvSpPr>
          <p:nvPr/>
        </p:nvSpPr>
        <p:spPr bwMode="auto">
          <a:xfrm>
            <a:off x="304800" y="76200"/>
            <a:ext cx="8534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4. Self-induced Strain due to Local van der Waals-stacked Interlayer Interaction in MoS</a:t>
            </a:r>
            <a:r>
              <a:rPr lang="en-US" altLang="zh-CN" sz="2400" b="1" baseline="-25000" dirty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2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dirty="0">
                <a:latin typeface="Times New Roman" pitchFamily="18" charset="0"/>
                <a:ea typeface="宋体" charset="-122"/>
                <a:cs typeface="Times New Roman" pitchFamily="18" charset="0"/>
              </a:rPr>
              <a:t/>
            </a:r>
            <a:br>
              <a:rPr lang="en-US" altLang="zh-CN" sz="1800" dirty="0">
                <a:latin typeface="Times New Roman" pitchFamily="18" charset="0"/>
                <a:ea typeface="宋体" charset="-122"/>
                <a:cs typeface="Times New Roman" pitchFamily="18" charset="0"/>
              </a:rPr>
            </a:br>
            <a:endParaRPr lang="zh-CN" altLang="en-US" sz="1800" dirty="0">
              <a:latin typeface="Arial" charset="0"/>
              <a:ea typeface="宋体" charset="-122"/>
              <a:cs typeface="Times New Roman" pitchFamily="18" charset="0"/>
            </a:endParaRPr>
          </a:p>
        </p:txBody>
      </p:sp>
      <p:pic>
        <p:nvPicPr>
          <p:cNvPr id="13318" name="Picture 6" descr="C:\Users\Administrator\Desktop\戴宁PPT\r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062" y="1219200"/>
            <a:ext cx="3964274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457200" y="4385608"/>
            <a:ext cx="4419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charset="-122"/>
              </a:rPr>
              <a:t>In the stacked region, the E</a:t>
            </a:r>
            <a:r>
              <a:rPr lang="en-US" altLang="zh-CN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charset="-122"/>
              </a:rPr>
              <a:t>2g</a:t>
            </a:r>
            <a:r>
              <a:rPr lang="en-US" altLang="zh-CN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charset="-122"/>
              </a:rPr>
              <a:t>1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charset="-122"/>
              </a:rPr>
              <a:t> in-plane Raman mode in single layer part show 4~5 cm</a:t>
            </a:r>
            <a:r>
              <a:rPr lang="en-US" altLang="zh-CN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charset="-122"/>
              </a:rPr>
              <a:t>-1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charset="-122"/>
              </a:rPr>
              <a:t> split, indicating the formation of strain.</a:t>
            </a:r>
            <a:endParaRPr lang="zh-CN" altLang="en-US" sz="2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315" name="Picture 4" descr="C:\Users\Administrator\Desktop\mos2 拉曼劈裂\新建文件夹\附图\jpg格式\afm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56518"/>
            <a:ext cx="49530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矩形 3"/>
          <p:cNvSpPr>
            <a:spLocks noChangeArrowheads="1"/>
          </p:cNvSpPr>
          <p:nvPr/>
        </p:nvSpPr>
        <p:spPr bwMode="auto">
          <a:xfrm>
            <a:off x="304800" y="76200"/>
            <a:ext cx="8534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4. Self-induced Strain due to Local van der Waals-stacked Interlayer Interaction in MoS</a:t>
            </a:r>
            <a:r>
              <a:rPr lang="en-US" altLang="zh-CN" sz="2400" b="1" baseline="-25000" dirty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2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dirty="0">
                <a:latin typeface="Times New Roman" pitchFamily="18" charset="0"/>
                <a:ea typeface="宋体" charset="-122"/>
                <a:cs typeface="Times New Roman" pitchFamily="18" charset="0"/>
              </a:rPr>
              <a:t/>
            </a:r>
            <a:br>
              <a:rPr lang="en-US" altLang="zh-CN" sz="1800" dirty="0">
                <a:latin typeface="Times New Roman" pitchFamily="18" charset="0"/>
                <a:ea typeface="宋体" charset="-122"/>
                <a:cs typeface="Times New Roman" pitchFamily="18" charset="0"/>
              </a:rPr>
            </a:br>
            <a:endParaRPr lang="zh-CN" altLang="en-US" sz="1800" dirty="0">
              <a:latin typeface="Arial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13320" name="TextBox 10"/>
          <p:cNvSpPr txBox="1">
            <a:spLocks noChangeArrowheads="1"/>
          </p:cNvSpPr>
          <p:nvPr/>
        </p:nvSpPr>
        <p:spPr bwMode="auto">
          <a:xfrm>
            <a:off x="5819775" y="2286000"/>
            <a:ext cx="3048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charset="-122"/>
              </a:rPr>
              <a:t>The AFM image and line scan confirm the stacking layer is a single </a:t>
            </a: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MoS</a:t>
            </a:r>
            <a:r>
              <a:rPr lang="en-US" altLang="zh-CN" sz="24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charset="-122"/>
              </a:rPr>
              <a:t> layer.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9716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338" name="Picture 4" descr="C:\Users\Administrator\Desktop\戴宁PPT\s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87475"/>
            <a:ext cx="5761038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C:\Users\Administrator\Desktop\戴宁PPT\s5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7325" y="1387475"/>
            <a:ext cx="1920875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矩形 3"/>
          <p:cNvSpPr>
            <a:spLocks noChangeArrowheads="1"/>
          </p:cNvSpPr>
          <p:nvPr/>
        </p:nvSpPr>
        <p:spPr bwMode="auto">
          <a:xfrm>
            <a:off x="304800" y="76200"/>
            <a:ext cx="8534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4. Self-induced Strain due to Local van der Waals-stacked Interlayer Interaction in MoS</a:t>
            </a:r>
            <a:r>
              <a:rPr lang="en-US" altLang="zh-CN" sz="24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altLang="zh-CN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/>
            </a:r>
            <a:br>
              <a:rPr lang="en-US" altLang="zh-CN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</a:br>
            <a:endParaRPr lang="zh-CN" altLang="en-US" dirty="0" smtClean="0">
              <a:ea typeface="宋体" charset="-122"/>
              <a:cs typeface="Times New Roman" pitchFamily="18" charset="0"/>
            </a:endParaRPr>
          </a:p>
        </p:txBody>
      </p: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762000" y="4572000"/>
            <a:ext cx="762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altLang="zh-C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Schematic contrast between monolayers with and without local stacked semi-monolayers.PL spectra of an individual monolayer MoS</a:t>
            </a:r>
            <a:r>
              <a:rPr lang="en-US" altLang="zh-CN" sz="24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</a:t>
            </a:r>
            <a:r>
              <a:rPr lang="en-US" altLang="zh-C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and monolayer without local stacked semi-monolayers. The peak of line II blue shifts.</a:t>
            </a:r>
            <a:endParaRPr lang="zh-CN" alt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62" name="矩形 3"/>
          <p:cNvSpPr>
            <a:spLocks noChangeArrowheads="1"/>
          </p:cNvSpPr>
          <p:nvPr/>
        </p:nvSpPr>
        <p:spPr bwMode="auto">
          <a:xfrm>
            <a:off x="304800" y="76200"/>
            <a:ext cx="8534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4. Self-induced Strain due to Local van der Waals-stacked Interlayer Interaction in MoS</a:t>
            </a:r>
            <a:r>
              <a:rPr lang="en-US" altLang="zh-CN" sz="2400" b="1" baseline="-25000" dirty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2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dirty="0">
                <a:latin typeface="Times New Roman" pitchFamily="18" charset="0"/>
                <a:ea typeface="宋体" charset="-122"/>
                <a:cs typeface="Times New Roman" pitchFamily="18" charset="0"/>
              </a:rPr>
              <a:t/>
            </a:r>
            <a:br>
              <a:rPr lang="en-US" altLang="zh-CN" sz="1800" dirty="0">
                <a:latin typeface="Times New Roman" pitchFamily="18" charset="0"/>
                <a:ea typeface="宋体" charset="-122"/>
                <a:cs typeface="Times New Roman" pitchFamily="18" charset="0"/>
              </a:rPr>
            </a:br>
            <a:endParaRPr lang="zh-CN" altLang="en-US" sz="1800" dirty="0">
              <a:latin typeface="Arial" charset="0"/>
              <a:ea typeface="宋体" charset="-122"/>
              <a:cs typeface="Times New Roman" pitchFamily="18" charset="0"/>
            </a:endParaRPr>
          </a:p>
        </p:txBody>
      </p:sp>
      <p:pic>
        <p:nvPicPr>
          <p:cNvPr id="15364" name="Picture 2" descr="C:\Users\Administrator\Desktop\戴宁PPT\模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562" y="1143000"/>
            <a:ext cx="5176838" cy="5176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12750"/>
            <a:ext cx="8229600" cy="563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Outline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304800" y="1058863"/>
            <a:ext cx="8229600" cy="1227137"/>
            <a:chOff x="1118" y="1824"/>
            <a:chExt cx="3216" cy="490"/>
          </a:xfrm>
        </p:grpSpPr>
        <p:sp>
          <p:nvSpPr>
            <p:cNvPr id="4120" name="AutoShape 66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21" name="AutoShape 67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22" name="Text Box 68"/>
            <p:cNvSpPr txBox="1">
              <a:spLocks noChangeArrowheads="1"/>
            </p:cNvSpPr>
            <p:nvPr/>
          </p:nvSpPr>
          <p:spPr bwMode="gray">
            <a:xfrm>
              <a:off x="1118" y="1872"/>
              <a:ext cx="321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Graphene and layered transition metal </a:t>
              </a:r>
            </a:p>
            <a:p>
              <a:pPr algn="ctr">
                <a:defRPr/>
              </a:pPr>
              <a:r>
                <a:rPr lang="en-US" altLang="zh-CN" sz="2400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dichalcogenides</a:t>
              </a: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 (TMDs)</a:t>
              </a:r>
            </a:p>
            <a:p>
              <a:pPr algn="ctr">
                <a:defRPr/>
              </a:pPr>
              <a:endParaRPr lang="en-US" altLang="zh-CN" b="1" dirty="0" smtClean="0">
                <a:solidFill>
                  <a:schemeClr val="bg1"/>
                </a:solidFill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4123" name="Text Box 69"/>
            <p:cNvSpPr txBox="1">
              <a:spLocks noChangeArrowheads="1"/>
            </p:cNvSpPr>
            <p:nvPr/>
          </p:nvSpPr>
          <p:spPr bwMode="gray">
            <a:xfrm>
              <a:off x="1393" y="193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charset="0"/>
                  <a:ea typeface="宋体" charset="-122"/>
                </a:rPr>
                <a:t>1</a:t>
              </a:r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773113" y="2127250"/>
            <a:ext cx="7543800" cy="1143000"/>
            <a:chOff x="1296" y="1824"/>
            <a:chExt cx="2976" cy="432"/>
          </a:xfrm>
        </p:grpSpPr>
        <p:sp>
          <p:nvSpPr>
            <p:cNvPr id="4117" name="AutoShape 71"/>
            <p:cNvSpPr>
              <a:spLocks noChangeArrowheads="1"/>
            </p:cNvSpPr>
            <p:nvPr/>
          </p:nvSpPr>
          <p:spPr bwMode="gray">
            <a:xfrm>
              <a:off x="1536" y="1910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8" name="AutoShape 72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9" name="Text Box 74"/>
            <p:cNvSpPr txBox="1">
              <a:spLocks noChangeArrowheads="1"/>
            </p:cNvSpPr>
            <p:nvPr/>
          </p:nvSpPr>
          <p:spPr bwMode="gray">
            <a:xfrm>
              <a:off x="1393" y="1939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charset="0"/>
                  <a:ea typeface="宋体" charset="-122"/>
                </a:rPr>
                <a:t>2</a:t>
              </a: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784225" y="3276600"/>
            <a:ext cx="7542213" cy="1143000"/>
            <a:chOff x="1296" y="1824"/>
            <a:chExt cx="2976" cy="432"/>
          </a:xfrm>
        </p:grpSpPr>
        <p:sp>
          <p:nvSpPr>
            <p:cNvPr id="4113" name="AutoShape 76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4" name="AutoShape 77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5" name="Text Box 78"/>
            <p:cNvSpPr txBox="1">
              <a:spLocks noChangeArrowheads="1"/>
            </p:cNvSpPr>
            <p:nvPr/>
          </p:nvSpPr>
          <p:spPr bwMode="gray">
            <a:xfrm>
              <a:off x="1588" y="1890"/>
              <a:ext cx="2524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Tuning the phonons behaviors of MoS</a:t>
              </a:r>
              <a:r>
                <a:rPr lang="en-US" altLang="zh-CN" sz="2400" i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2 </a:t>
              </a: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by </a:t>
              </a:r>
            </a:p>
            <a:p>
              <a:pPr algn="ctr" eaLnBrk="1" hangingPunct="1">
                <a:defRPr/>
              </a:pP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Strain engineering</a:t>
              </a:r>
            </a:p>
          </p:txBody>
        </p:sp>
        <p:sp>
          <p:nvSpPr>
            <p:cNvPr id="4116" name="Text Box 79"/>
            <p:cNvSpPr txBox="1">
              <a:spLocks noChangeArrowheads="1"/>
            </p:cNvSpPr>
            <p:nvPr/>
          </p:nvSpPr>
          <p:spPr bwMode="gray">
            <a:xfrm>
              <a:off x="1404" y="1939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charset="0"/>
                  <a:ea typeface="宋体" charset="-122"/>
                </a:rPr>
                <a:t>3</a:t>
              </a:r>
            </a:p>
          </p:txBody>
        </p:sp>
      </p:grp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814388" y="4419600"/>
            <a:ext cx="7770812" cy="1219200"/>
            <a:chOff x="1296" y="1824"/>
            <a:chExt cx="3134" cy="432"/>
          </a:xfrm>
        </p:grpSpPr>
        <p:sp>
          <p:nvSpPr>
            <p:cNvPr id="4109" name="AutoShape 81"/>
            <p:cNvSpPr>
              <a:spLocks noChangeArrowheads="1"/>
            </p:cNvSpPr>
            <p:nvPr/>
          </p:nvSpPr>
          <p:spPr bwMode="gray">
            <a:xfrm>
              <a:off x="1600" y="1905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0" name="AutoShape 82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1" name="Text Box 83"/>
            <p:cNvSpPr txBox="1">
              <a:spLocks noChangeArrowheads="1"/>
            </p:cNvSpPr>
            <p:nvPr/>
          </p:nvSpPr>
          <p:spPr bwMode="gray">
            <a:xfrm>
              <a:off x="1459" y="1916"/>
              <a:ext cx="2971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Self-induced Strain due to local van der</a:t>
              </a:r>
            </a:p>
            <a:p>
              <a:pPr algn="ctr">
                <a:defRPr/>
              </a:pP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 Waals-stacked interlayer interaction in MoS</a:t>
              </a:r>
              <a:r>
                <a:rPr lang="en-US" altLang="zh-CN" sz="2400" i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2</a:t>
              </a: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 </a:t>
              </a:r>
              <a:endParaRPr lang="en-US" altLang="zh-CN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4112" name="Text Box 84"/>
            <p:cNvSpPr txBox="1">
              <a:spLocks noChangeArrowheads="1"/>
            </p:cNvSpPr>
            <p:nvPr/>
          </p:nvSpPr>
          <p:spPr bwMode="gray">
            <a:xfrm>
              <a:off x="1393" y="1959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charset="0"/>
                  <a:ea typeface="宋体" charset="-122"/>
                </a:rPr>
                <a:t>4</a:t>
              </a:r>
            </a:p>
          </p:txBody>
        </p:sp>
      </p:grpSp>
      <p:sp>
        <p:nvSpPr>
          <p:cNvPr id="4103" name="Text Box 73"/>
          <p:cNvSpPr txBox="1">
            <a:spLocks noChangeArrowheads="1"/>
          </p:cNvSpPr>
          <p:nvPr/>
        </p:nvSpPr>
        <p:spPr bwMode="gray">
          <a:xfrm>
            <a:off x="747713" y="2362200"/>
            <a:ext cx="71770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Preparation of monolayer MoS</a:t>
            </a:r>
            <a:r>
              <a:rPr lang="en-US" altLang="zh-CN" sz="24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 </a:t>
            </a: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by </a:t>
            </a:r>
          </a:p>
          <a:p>
            <a:pPr algn="ctr">
              <a:defRPr/>
            </a:pP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vapor-solid-growth route</a:t>
            </a:r>
            <a:endParaRPr lang="en-US" altLang="zh-CN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algn="ctr">
              <a:defRPr/>
            </a:pPr>
            <a:endParaRPr lang="en-US" altLang="zh-CN" b="1" dirty="0" smtClean="0">
              <a:solidFill>
                <a:schemeClr val="bg1"/>
              </a:solidFill>
              <a:ea typeface="宋体" charset="-122"/>
              <a:cs typeface="Times New Roman" pitchFamily="18" charset="0"/>
            </a:endParaRPr>
          </a:p>
        </p:txBody>
      </p: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814388" y="5638800"/>
            <a:ext cx="7569200" cy="1143000"/>
            <a:chOff x="1296" y="1824"/>
            <a:chExt cx="2986" cy="432"/>
          </a:xfrm>
        </p:grpSpPr>
        <p:sp>
          <p:nvSpPr>
            <p:cNvPr id="4106" name="AutoShape 71"/>
            <p:cNvSpPr>
              <a:spLocks noChangeArrowheads="1"/>
            </p:cNvSpPr>
            <p:nvPr/>
          </p:nvSpPr>
          <p:spPr bwMode="gray">
            <a:xfrm>
              <a:off x="1546" y="1910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07" name="AutoShape 72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08" name="Text Box 74"/>
            <p:cNvSpPr txBox="1">
              <a:spLocks noChangeArrowheads="1"/>
            </p:cNvSpPr>
            <p:nvPr/>
          </p:nvSpPr>
          <p:spPr bwMode="gray">
            <a:xfrm>
              <a:off x="1434" y="1939"/>
              <a:ext cx="1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charset="0"/>
                  <a:ea typeface="宋体" charset="-122"/>
                </a:rPr>
                <a:t>5</a:t>
              </a:r>
            </a:p>
          </p:txBody>
        </p:sp>
      </p:grpSp>
      <p:sp>
        <p:nvSpPr>
          <p:cNvPr id="32" name="Text Box 73"/>
          <p:cNvSpPr txBox="1">
            <a:spLocks noChangeArrowheads="1"/>
          </p:cNvSpPr>
          <p:nvPr/>
        </p:nvSpPr>
        <p:spPr bwMode="gray">
          <a:xfrm>
            <a:off x="-152400" y="6019800"/>
            <a:ext cx="65674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Conclusions</a:t>
            </a:r>
            <a:endParaRPr lang="en-US" altLang="zh-CN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algn="ctr">
              <a:defRPr/>
            </a:pPr>
            <a:endParaRPr lang="en-US" altLang="zh-CN" b="1" dirty="0" smtClean="0">
              <a:solidFill>
                <a:schemeClr val="bg1"/>
              </a:solidFill>
              <a:ea typeface="宋体" charset="-122"/>
              <a:cs typeface="Times New Roman" pitchFamily="18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803275" y="1178959"/>
            <a:ext cx="7720012" cy="9482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62" name="矩形 3"/>
          <p:cNvSpPr>
            <a:spLocks noChangeArrowheads="1"/>
          </p:cNvSpPr>
          <p:nvPr/>
        </p:nvSpPr>
        <p:spPr bwMode="auto">
          <a:xfrm>
            <a:off x="304800" y="76200"/>
            <a:ext cx="8534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4. Self-induced Strain due to Local van der Waals-stacked Interlayer Interaction in MoS</a:t>
            </a:r>
            <a:r>
              <a:rPr lang="en-US" altLang="zh-CN" sz="2400" b="1" baseline="-25000" dirty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2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dirty="0">
                <a:latin typeface="Times New Roman" pitchFamily="18" charset="0"/>
                <a:ea typeface="宋体" charset="-122"/>
                <a:cs typeface="Times New Roman" pitchFamily="18" charset="0"/>
              </a:rPr>
              <a:t/>
            </a:r>
            <a:br>
              <a:rPr lang="en-US" altLang="zh-CN" sz="1800" dirty="0">
                <a:latin typeface="Times New Roman" pitchFamily="18" charset="0"/>
                <a:ea typeface="宋体" charset="-122"/>
                <a:cs typeface="Times New Roman" pitchFamily="18" charset="0"/>
              </a:rPr>
            </a:br>
            <a:endParaRPr lang="zh-CN" altLang="en-US" sz="1800" dirty="0">
              <a:latin typeface="Arial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14300" y="4114800"/>
            <a:ext cx="89154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We believe the lateral lattice difference between monolayer and bilayer lead to the split of E</a:t>
            </a:r>
            <a:r>
              <a:rPr lang="en-US" altLang="zh-CN" sz="20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2g</a:t>
            </a:r>
            <a:r>
              <a:rPr lang="en-US" altLang="zh-CN" sz="2000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1 </a:t>
            </a:r>
            <a:r>
              <a:rPr lang="en-US" altLang="zh-CN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R</a:t>
            </a: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aman mode. When a local monolayer is placed on one monolayer, the lateral lattice of the monolayer region must match and coordinate with the crystalline symmetry of the MoS</a:t>
            </a:r>
            <a:r>
              <a:rPr lang="en-US" altLang="zh-CN" sz="20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</a:t>
            </a: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bilayer. As a result, the stacking of two adjacent local monolayers might induce uniaxial compressive strain.</a:t>
            </a:r>
          </a:p>
          <a:p>
            <a:pPr eaLnBrk="1" hangingPunct="1">
              <a:defRPr/>
            </a:pP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In the absence of strain, E</a:t>
            </a:r>
            <a:r>
              <a:rPr lang="en-US" altLang="zh-CN" sz="20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2g</a:t>
            </a:r>
            <a:r>
              <a:rPr lang="en-US" altLang="zh-CN" sz="2000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1 </a:t>
            </a: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is two-dimensional degenerate mode. As uniaxial strain is applied to the monolayer, it split into two modes as the degeneracy is lifted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.</a:t>
            </a:r>
            <a:endParaRPr lang="zh-CN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pic>
        <p:nvPicPr>
          <p:cNvPr id="15364" name="Picture 2" descr="C:\Users\Administrator\Desktop\戴宁PPT\模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1" y="1195468"/>
            <a:ext cx="2690732" cy="2690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Administrator\Desktop\戴宁PPT\r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46934"/>
            <a:ext cx="3520686" cy="2639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934283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66" name="矩形 3"/>
          <p:cNvSpPr>
            <a:spLocks noChangeArrowheads="1"/>
          </p:cNvSpPr>
          <p:nvPr/>
        </p:nvSpPr>
        <p:spPr bwMode="auto">
          <a:xfrm>
            <a:off x="304800" y="152400"/>
            <a:ext cx="8534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4. Self-induced Strain due to Local van der Waals-stacked Interlayer Interaction in MoS</a:t>
            </a:r>
            <a:r>
              <a:rPr lang="en-US" altLang="zh-CN" sz="24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altLang="zh-CN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/>
            </a:r>
            <a:br>
              <a:rPr lang="en-US" altLang="zh-CN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</a:br>
            <a:endParaRPr lang="zh-CN" altLang="en-US" dirty="0" smtClean="0">
              <a:ea typeface="宋体" charset="-122"/>
              <a:cs typeface="Times New Roman" pitchFamily="18" charset="0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914400" y="1447800"/>
            <a:ext cx="80772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van der Waals-stacked could change the </a:t>
            </a:r>
            <a:r>
              <a:rPr lang="en-US" altLang="zh-CN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intralayer</a:t>
            </a: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bonding and/or the presence of </a:t>
            </a:r>
            <a:r>
              <a:rPr lang="en-US" altLang="zh-CN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Coulombic</a:t>
            </a: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interlayer interactions in van der Waals-stacked MoS</a:t>
            </a:r>
            <a:r>
              <a:rPr lang="en-US" altLang="zh-CN" sz="20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</a:t>
            </a: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were approved in many literatures.</a:t>
            </a:r>
          </a:p>
          <a:p>
            <a:pPr eaLnBrk="1" hangingPunct="1">
              <a:defRPr/>
            </a:pPr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                                                                       ACS </a:t>
            </a:r>
            <a:r>
              <a:rPr lang="en-US" altLang="zh-CN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Nano</a:t>
            </a:r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4</a:t>
            </a:r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, 2695-2700 (2010)</a:t>
            </a:r>
          </a:p>
          <a:p>
            <a:pPr eaLnBrk="1" hangingPunct="1">
              <a:defRPr/>
            </a:pPr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                                                                   Adv. </a:t>
            </a:r>
            <a:r>
              <a:rPr lang="en-US" altLang="zh-CN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Funct</a:t>
            </a:r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. Mater. </a:t>
            </a: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22</a:t>
            </a:r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, 1385-1390 (2012)</a:t>
            </a:r>
          </a:p>
          <a:p>
            <a:pPr eaLnBrk="1" hangingPunct="1">
              <a:defRPr/>
            </a:pPr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                                                                       Phys. Rev. B 87, 115413 (2013)</a:t>
            </a:r>
          </a:p>
          <a:p>
            <a:pPr eaLnBrk="1" hangingPunct="1">
              <a:defRPr/>
            </a:pPr>
            <a:endParaRPr lang="en-US" altLang="zh-CN" i="1" dirty="0" smtClean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The lateral lattice changed also observed for dispersed single layers compared to its bulk value.</a:t>
            </a:r>
          </a:p>
          <a:p>
            <a:pPr eaLnBrk="1" hangingPunct="1">
              <a:defRPr/>
            </a:pPr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                                                                        Phys. Rev. B </a:t>
            </a: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28</a:t>
            </a:r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, 2237-2239 (1983</a:t>
            </a:r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)</a:t>
            </a:r>
            <a:endParaRPr lang="en-US" altLang="zh-CN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zh-CN" i="1" dirty="0" smtClean="0">
                <a:ea typeface="宋体" charset="-122"/>
              </a:rPr>
              <a:t> </a:t>
            </a:r>
            <a:endParaRPr lang="zh-CN" altLang="en-US" i="1" dirty="0" smtClean="0">
              <a:ea typeface="宋体" charset="-122"/>
            </a:endParaRP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914400" y="4800600"/>
            <a:ext cx="8001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Whether the Self-induced Strain will introduced by van der Waals-stacked Interlayer Interaction</a:t>
            </a:r>
            <a:r>
              <a:rPr lang="en-US" altLang="zh-CN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?</a:t>
            </a:r>
            <a:endParaRPr lang="zh-CN" altLang="en-US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12750"/>
            <a:ext cx="8229600" cy="563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Outline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304800" y="1058863"/>
            <a:ext cx="8229600" cy="1227137"/>
            <a:chOff x="1118" y="1824"/>
            <a:chExt cx="3216" cy="490"/>
          </a:xfrm>
        </p:grpSpPr>
        <p:sp>
          <p:nvSpPr>
            <p:cNvPr id="4120" name="AutoShape 66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21" name="AutoShape 67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22" name="Text Box 68"/>
            <p:cNvSpPr txBox="1">
              <a:spLocks noChangeArrowheads="1"/>
            </p:cNvSpPr>
            <p:nvPr/>
          </p:nvSpPr>
          <p:spPr bwMode="gray">
            <a:xfrm>
              <a:off x="1118" y="1872"/>
              <a:ext cx="321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Graphene and layered transition metal </a:t>
              </a:r>
            </a:p>
            <a:p>
              <a:pPr algn="ctr">
                <a:defRPr/>
              </a:pPr>
              <a:r>
                <a:rPr lang="en-US" altLang="zh-CN" sz="2400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dichalcogenides</a:t>
              </a: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 (TMDs)</a:t>
              </a:r>
            </a:p>
            <a:p>
              <a:pPr algn="ctr">
                <a:defRPr/>
              </a:pPr>
              <a:endParaRPr lang="en-US" altLang="zh-CN" b="1" dirty="0" smtClean="0">
                <a:solidFill>
                  <a:schemeClr val="bg1"/>
                </a:solidFill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4123" name="Text Box 69"/>
            <p:cNvSpPr txBox="1">
              <a:spLocks noChangeArrowheads="1"/>
            </p:cNvSpPr>
            <p:nvPr/>
          </p:nvSpPr>
          <p:spPr bwMode="gray">
            <a:xfrm>
              <a:off x="1393" y="193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charset="0"/>
                  <a:ea typeface="宋体" charset="-122"/>
                </a:rPr>
                <a:t>1</a:t>
              </a:r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773113" y="2127250"/>
            <a:ext cx="7543800" cy="1143000"/>
            <a:chOff x="1296" y="1824"/>
            <a:chExt cx="2976" cy="432"/>
          </a:xfrm>
        </p:grpSpPr>
        <p:sp>
          <p:nvSpPr>
            <p:cNvPr id="4117" name="AutoShape 71"/>
            <p:cNvSpPr>
              <a:spLocks noChangeArrowheads="1"/>
            </p:cNvSpPr>
            <p:nvPr/>
          </p:nvSpPr>
          <p:spPr bwMode="gray">
            <a:xfrm>
              <a:off x="1536" y="1910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8" name="AutoShape 72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9" name="Text Box 74"/>
            <p:cNvSpPr txBox="1">
              <a:spLocks noChangeArrowheads="1"/>
            </p:cNvSpPr>
            <p:nvPr/>
          </p:nvSpPr>
          <p:spPr bwMode="gray">
            <a:xfrm>
              <a:off x="1393" y="1939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charset="0"/>
                  <a:ea typeface="宋体" charset="-122"/>
                </a:rPr>
                <a:t>2</a:t>
              </a: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784225" y="3276600"/>
            <a:ext cx="7542213" cy="1143000"/>
            <a:chOff x="1296" y="1824"/>
            <a:chExt cx="2976" cy="432"/>
          </a:xfrm>
        </p:grpSpPr>
        <p:sp>
          <p:nvSpPr>
            <p:cNvPr id="4113" name="AutoShape 76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4" name="AutoShape 77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5" name="Text Box 78"/>
            <p:cNvSpPr txBox="1">
              <a:spLocks noChangeArrowheads="1"/>
            </p:cNvSpPr>
            <p:nvPr/>
          </p:nvSpPr>
          <p:spPr bwMode="gray">
            <a:xfrm>
              <a:off x="1588" y="1890"/>
              <a:ext cx="2524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Tuning the phonons behaviors of MoS</a:t>
              </a:r>
              <a:r>
                <a:rPr lang="en-US" altLang="zh-CN" sz="2400" i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2 </a:t>
              </a: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by </a:t>
              </a:r>
            </a:p>
            <a:p>
              <a:pPr algn="ctr" eaLnBrk="1" hangingPunct="1">
                <a:defRPr/>
              </a:pP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Strain engineering</a:t>
              </a:r>
            </a:p>
          </p:txBody>
        </p:sp>
        <p:sp>
          <p:nvSpPr>
            <p:cNvPr id="4116" name="Text Box 79"/>
            <p:cNvSpPr txBox="1">
              <a:spLocks noChangeArrowheads="1"/>
            </p:cNvSpPr>
            <p:nvPr/>
          </p:nvSpPr>
          <p:spPr bwMode="gray">
            <a:xfrm>
              <a:off x="1404" y="1939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charset="0"/>
                  <a:ea typeface="宋体" charset="-122"/>
                </a:rPr>
                <a:t>3</a:t>
              </a:r>
            </a:p>
          </p:txBody>
        </p:sp>
      </p:grp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814388" y="4419600"/>
            <a:ext cx="7770812" cy="1219200"/>
            <a:chOff x="1296" y="1824"/>
            <a:chExt cx="3134" cy="432"/>
          </a:xfrm>
        </p:grpSpPr>
        <p:sp>
          <p:nvSpPr>
            <p:cNvPr id="4109" name="AutoShape 81"/>
            <p:cNvSpPr>
              <a:spLocks noChangeArrowheads="1"/>
            </p:cNvSpPr>
            <p:nvPr/>
          </p:nvSpPr>
          <p:spPr bwMode="gray">
            <a:xfrm>
              <a:off x="1600" y="1905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0" name="AutoShape 82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1" name="Text Box 83"/>
            <p:cNvSpPr txBox="1">
              <a:spLocks noChangeArrowheads="1"/>
            </p:cNvSpPr>
            <p:nvPr/>
          </p:nvSpPr>
          <p:spPr bwMode="gray">
            <a:xfrm>
              <a:off x="1459" y="1916"/>
              <a:ext cx="2971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Self-induced Strain due to local van der</a:t>
              </a:r>
            </a:p>
            <a:p>
              <a:pPr algn="ctr">
                <a:defRPr/>
              </a:pP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 Waals-stacked interlayer interaction in MoS</a:t>
              </a:r>
              <a:r>
                <a:rPr lang="en-US" altLang="zh-CN" sz="2400" i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2</a:t>
              </a: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 </a:t>
              </a:r>
              <a:endParaRPr lang="en-US" altLang="zh-CN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4112" name="Text Box 84"/>
            <p:cNvSpPr txBox="1">
              <a:spLocks noChangeArrowheads="1"/>
            </p:cNvSpPr>
            <p:nvPr/>
          </p:nvSpPr>
          <p:spPr bwMode="gray">
            <a:xfrm>
              <a:off x="1393" y="1959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charset="0"/>
                  <a:ea typeface="宋体" charset="-122"/>
                </a:rPr>
                <a:t>4</a:t>
              </a:r>
            </a:p>
          </p:txBody>
        </p:sp>
      </p:grpSp>
      <p:sp>
        <p:nvSpPr>
          <p:cNvPr id="4103" name="Text Box 73"/>
          <p:cNvSpPr txBox="1">
            <a:spLocks noChangeArrowheads="1"/>
          </p:cNvSpPr>
          <p:nvPr/>
        </p:nvSpPr>
        <p:spPr bwMode="gray">
          <a:xfrm>
            <a:off x="747713" y="2362200"/>
            <a:ext cx="71770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Preparation of monolayer MoS</a:t>
            </a:r>
            <a:r>
              <a:rPr lang="en-US" altLang="zh-CN" sz="24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 </a:t>
            </a: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by </a:t>
            </a:r>
          </a:p>
          <a:p>
            <a:pPr algn="ctr">
              <a:defRPr/>
            </a:pP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vapor-solid-growth route</a:t>
            </a:r>
            <a:endParaRPr lang="en-US" altLang="zh-CN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algn="ctr">
              <a:defRPr/>
            </a:pPr>
            <a:endParaRPr lang="en-US" altLang="zh-CN" b="1" dirty="0" smtClean="0">
              <a:solidFill>
                <a:schemeClr val="bg1"/>
              </a:solidFill>
              <a:ea typeface="宋体" charset="-122"/>
              <a:cs typeface="Times New Roman" pitchFamily="18" charset="0"/>
            </a:endParaRPr>
          </a:p>
        </p:txBody>
      </p: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814388" y="5638800"/>
            <a:ext cx="7569200" cy="1143000"/>
            <a:chOff x="1296" y="1824"/>
            <a:chExt cx="2986" cy="432"/>
          </a:xfrm>
        </p:grpSpPr>
        <p:sp>
          <p:nvSpPr>
            <p:cNvPr id="4106" name="AutoShape 71"/>
            <p:cNvSpPr>
              <a:spLocks noChangeArrowheads="1"/>
            </p:cNvSpPr>
            <p:nvPr/>
          </p:nvSpPr>
          <p:spPr bwMode="gray">
            <a:xfrm>
              <a:off x="1546" y="1910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07" name="AutoShape 72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08" name="Text Box 74"/>
            <p:cNvSpPr txBox="1">
              <a:spLocks noChangeArrowheads="1"/>
            </p:cNvSpPr>
            <p:nvPr/>
          </p:nvSpPr>
          <p:spPr bwMode="gray">
            <a:xfrm>
              <a:off x="1434" y="1939"/>
              <a:ext cx="1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charset="0"/>
                  <a:ea typeface="宋体" charset="-122"/>
                </a:rPr>
                <a:t>5</a:t>
              </a:r>
            </a:p>
          </p:txBody>
        </p:sp>
      </p:grpSp>
      <p:sp>
        <p:nvSpPr>
          <p:cNvPr id="32" name="Text Box 73"/>
          <p:cNvSpPr txBox="1">
            <a:spLocks noChangeArrowheads="1"/>
          </p:cNvSpPr>
          <p:nvPr/>
        </p:nvSpPr>
        <p:spPr bwMode="gray">
          <a:xfrm>
            <a:off x="-152400" y="6019800"/>
            <a:ext cx="65674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Conclusions</a:t>
            </a:r>
            <a:endParaRPr lang="en-US" altLang="zh-CN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algn="ctr">
              <a:defRPr/>
            </a:pPr>
            <a:endParaRPr lang="en-US" altLang="zh-CN" b="1" dirty="0" smtClean="0">
              <a:solidFill>
                <a:schemeClr val="bg1"/>
              </a:solidFill>
              <a:ea typeface="宋体" charset="-122"/>
              <a:cs typeface="Times New Roman" pitchFamily="18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862592" y="5805637"/>
            <a:ext cx="7720012" cy="9482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36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868363"/>
          </a:xfrm>
        </p:spPr>
        <p:txBody>
          <a:bodyPr/>
          <a:lstStyle/>
          <a:p>
            <a:pPr>
              <a:defRPr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5. Conclusions</a:t>
            </a:r>
            <a:r>
              <a:rPr lang="en-US" altLang="zh-CN" b="1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/>
            </a:r>
            <a:br>
              <a:rPr lang="en-US" altLang="zh-CN" b="1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</a:br>
            <a:endParaRPr lang="zh-CN" altLang="en-US" dirty="0" smtClean="0">
              <a:ea typeface="宋体" charset="-122"/>
              <a:cs typeface="Times New Roman" pitchFamily="18" charset="0"/>
            </a:endParaRPr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   Local internal van der Waals-stacked interlayer </a:t>
            </a:r>
            <a:r>
              <a:rPr lang="en-US" altLang="zh-CN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i</a:t>
            </a: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nteraction is responsible for uniaxial strain with the change and deformation of local </a:t>
            </a:r>
            <a:r>
              <a:rPr lang="en-US" altLang="zh-CN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intralayer</a:t>
            </a: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bonding in MoS</a:t>
            </a:r>
            <a:r>
              <a:rPr lang="en-US" altLang="zh-CN" sz="24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</a:t>
            </a: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, which benefits our understanding of interlayer interactions in layered MoS</a:t>
            </a:r>
            <a:r>
              <a:rPr lang="en-US" altLang="zh-CN" sz="24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</a:t>
            </a: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materials. The demonstration and discovery of self-induced </a:t>
            </a:r>
            <a:r>
              <a:rPr lang="en-US" altLang="zh-CN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intralayer</a:t>
            </a: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strains by local van der Waals-stacked interlayer </a:t>
            </a:r>
            <a:r>
              <a:rPr lang="en-US" altLang="zh-CN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i</a:t>
            </a: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nteraction will create new opportunities for promoting strain engineering, tunable functionalities and the fundamental phenomena of two-dimensional layered stacked constructions.</a:t>
            </a:r>
            <a:endParaRPr lang="zh-CN" alt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819400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zh-CN" alt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小组成员：陈鑫、孙艳、邓惠勇、胡古今、胡淑红</a:t>
            </a:r>
            <a:endParaRPr lang="en-US" altLang="zh-CN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n-US" altLang="zh-CN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zh-CN" alt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学生：张克难、张云、张天宁、王洋、王超</a:t>
            </a:r>
          </a:p>
        </p:txBody>
      </p:sp>
    </p:spTree>
    <p:extLst>
      <p:ext uri="{BB962C8B-B14F-4D97-AF65-F5344CB8AC3E}">
        <p14:creationId xmlns:p14="http://schemas.microsoft.com/office/powerpoint/2010/main" xmlns="" val="25811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2362200" y="3200400"/>
            <a:ext cx="4343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 !</a:t>
            </a:r>
            <a:endParaRPr lang="zh-CN" altLang="en-US" sz="3600" b="1" kern="1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7184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-228600" y="457200"/>
            <a:ext cx="9601200" cy="838200"/>
          </a:xfrm>
        </p:spPr>
        <p:txBody>
          <a:bodyPr/>
          <a:lstStyle/>
          <a:p>
            <a:pPr>
              <a:defRPr/>
            </a:pPr>
            <a:r>
              <a:rPr lang="en-US" altLang="zh-CN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1. Graphene and layered transition metal dichalcogenides (TMDs) </a:t>
            </a:r>
            <a:r>
              <a:rPr lang="en-US" altLang="zh-CN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  <a:cs typeface="Times New Roman" pitchFamily="18" charset="0"/>
              </a:rPr>
              <a:t/>
            </a:r>
            <a:br>
              <a:rPr lang="en-US" altLang="zh-CN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  <a:cs typeface="Times New Roman" pitchFamily="18" charset="0"/>
              </a:rPr>
            </a:br>
            <a:endParaRPr lang="zh-CN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  <a:cs typeface="Times New Roman" pitchFamily="18" charset="0"/>
            </a:endParaRPr>
          </a:p>
        </p:txBody>
      </p:sp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9769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129" name="椭圆 7"/>
          <p:cNvSpPr>
            <a:spLocks noChangeArrowheads="1"/>
          </p:cNvSpPr>
          <p:nvPr/>
        </p:nvSpPr>
        <p:spPr bwMode="auto">
          <a:xfrm>
            <a:off x="1285436" y="1611282"/>
            <a:ext cx="670961" cy="505357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>
              <a:solidFill>
                <a:srgbClr val="FF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5130" name="椭圆 8"/>
          <p:cNvSpPr>
            <a:spLocks noChangeArrowheads="1"/>
          </p:cNvSpPr>
          <p:nvPr/>
        </p:nvSpPr>
        <p:spPr bwMode="auto">
          <a:xfrm>
            <a:off x="1337048" y="2179809"/>
            <a:ext cx="1445147" cy="758035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>
              <a:latin typeface="Arial" charset="0"/>
              <a:ea typeface="宋体" charset="-122"/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2438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125" name="TextBox 10"/>
          <p:cNvSpPr txBox="1">
            <a:spLocks noChangeArrowheads="1"/>
          </p:cNvSpPr>
          <p:nvPr/>
        </p:nvSpPr>
        <p:spPr bwMode="auto">
          <a:xfrm>
            <a:off x="1981200" y="4095750"/>
            <a:ext cx="3313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Current 2D library</a:t>
            </a:r>
            <a:endParaRPr lang="zh-CN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228600" y="4724400"/>
            <a:ext cx="8712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The thinnest two-dimensional (2D) crystal with exceptional electronic, optical and mechanical properties (e.g., graphene, MoS</a:t>
            </a:r>
            <a:r>
              <a:rPr lang="en-US" altLang="zh-CN" sz="20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</a:t>
            </a: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) due to its atomic-layer thickness and 2D morphology.</a:t>
            </a:r>
            <a:endParaRPr lang="zh-CN" alt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5181600" y="5791200"/>
            <a:ext cx="392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Nature 499, 419–425 (2013)</a:t>
            </a:r>
            <a:endParaRPr lang="zh-CN" alt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-76200" y="655638"/>
            <a:ext cx="9601200" cy="563562"/>
          </a:xfrm>
        </p:spPr>
        <p:txBody>
          <a:bodyPr/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1.Graphene and layered transition metal </a:t>
            </a:r>
            <a:r>
              <a:rPr lang="en-US" altLang="zh-CN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dichalcogenides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(TMDs) 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  <a:cs typeface="Times New Roman" pitchFamily="18" charset="0"/>
              </a:rPr>
              <a:t/>
            </a:r>
            <a:b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  <a:cs typeface="Times New Roman" pitchFamily="18" charset="0"/>
              </a:rPr>
            </a:br>
            <a:endParaRPr lang="zh-CN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  <a:cs typeface="Times New Roman" pitchFamily="18" charset="0"/>
            </a:endParaRPr>
          </a:p>
        </p:txBody>
      </p:sp>
      <p:pic>
        <p:nvPicPr>
          <p:cNvPr id="6147" name="Picture 5" descr="C:\Users\Administrator\Desktop\图片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3950" y="1524000"/>
            <a:ext cx="17272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29368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1143000" y="4343400"/>
            <a:ext cx="72009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Although graphene have extremely high carrier mobility, the gapless nature of graphene prevents the formation of a large potential barrier for charge separation and current rectification and retards its application in logic electronics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endParaRPr lang="zh-CN" altLang="en-US" sz="2000" dirty="0" smtClean="0">
              <a:ea typeface="宋体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-76200" y="655638"/>
            <a:ext cx="9601200" cy="563562"/>
          </a:xfrm>
        </p:spPr>
        <p:txBody>
          <a:bodyPr/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1.Graphene and layered transition metal </a:t>
            </a:r>
            <a:r>
              <a:rPr lang="en-US" altLang="zh-CN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dichalcogenides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(TMDs) 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  <a:cs typeface="Times New Roman" pitchFamily="18" charset="0"/>
              </a:rPr>
              <a:t/>
            </a:r>
            <a:b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  <a:cs typeface="Times New Roman" pitchFamily="18" charset="0"/>
              </a:rPr>
            </a:br>
            <a:endParaRPr lang="zh-CN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  <a:cs typeface="Times New Roman" pitchFamily="18" charset="0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88" y="1236663"/>
            <a:ext cx="3146425" cy="242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395288" y="3998913"/>
            <a:ext cx="82089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As the complementary materials to zero-</a:t>
            </a:r>
            <a:r>
              <a:rPr lang="en-US" altLang="zh-CN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bandgap</a:t>
            </a: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graphene, TMDs are emerging  as an exciting material system for a new generation of atomically thin optoelectronics, including </a:t>
            </a:r>
            <a:r>
              <a:rPr lang="en-US" altLang="zh-CN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photodetectors</a:t>
            </a: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, ultrafast lasers, polarizers, touch panels and optical modulators.</a:t>
            </a:r>
            <a:endParaRPr lang="zh-CN" alt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grpSp>
        <p:nvGrpSpPr>
          <p:cNvPr id="2" name="组合 7"/>
          <p:cNvGrpSpPr>
            <a:grpSpLocks/>
          </p:cNvGrpSpPr>
          <p:nvPr/>
        </p:nvGrpSpPr>
        <p:grpSpPr bwMode="auto">
          <a:xfrm>
            <a:off x="4419600" y="1246188"/>
            <a:ext cx="3259138" cy="2427287"/>
            <a:chOff x="4208223" y="1230437"/>
            <a:chExt cx="3929599" cy="2774627"/>
          </a:xfrm>
        </p:grpSpPr>
        <p:sp>
          <p:nvSpPr>
            <p:cNvPr id="7175" name="矩形 5"/>
            <p:cNvSpPr>
              <a:spLocks noChangeArrowheads="1"/>
            </p:cNvSpPr>
            <p:nvPr/>
          </p:nvSpPr>
          <p:spPr bwMode="auto">
            <a:xfrm>
              <a:off x="4211960" y="3573016"/>
              <a:ext cx="3924816" cy="4320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>
                <a:latin typeface="Arial" charset="0"/>
                <a:ea typeface="宋体" charset="-122"/>
              </a:endParaRPr>
            </a:p>
          </p:txBody>
        </p:sp>
        <p:pic>
          <p:nvPicPr>
            <p:cNvPr id="717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08223" y="1230437"/>
              <a:ext cx="3929599" cy="24860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7177" name="TextBox 6"/>
            <p:cNvSpPr txBox="1">
              <a:spLocks noChangeArrowheads="1"/>
            </p:cNvSpPr>
            <p:nvPr/>
          </p:nvSpPr>
          <p:spPr bwMode="auto">
            <a:xfrm>
              <a:off x="5615737" y="3623857"/>
              <a:ext cx="19442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800">
                  <a:latin typeface="Arial" charset="0"/>
                  <a:ea typeface="宋体" charset="-122"/>
                </a:rPr>
                <a:t>monolayer</a:t>
              </a:r>
              <a:endParaRPr lang="zh-CN" altLang="en-US" sz="1800">
                <a:latin typeface="Arial" charset="0"/>
                <a:ea typeface="宋体" charset="-122"/>
              </a:endParaRPr>
            </a:p>
          </p:txBody>
        </p:sp>
      </p:grp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4154488" y="5529263"/>
            <a:ext cx="4608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Nature Nanotechnology 8, 497–501 (2013)</a:t>
            </a:r>
          </a:p>
          <a:p>
            <a:pPr eaLnBrk="1" hangingPunct="1">
              <a:defRPr/>
            </a:pPr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Science 340, 1311 (2013)</a:t>
            </a:r>
            <a:endParaRPr lang="zh-CN" alt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-228600" y="457200"/>
            <a:ext cx="9601200" cy="838200"/>
          </a:xfrm>
        </p:spPr>
        <p:txBody>
          <a:bodyPr/>
          <a:lstStyle/>
          <a:p>
            <a:pPr>
              <a:defRPr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1. Graphene and layered transition metal </a:t>
            </a:r>
            <a:r>
              <a:rPr lang="en-US" altLang="zh-CN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dichalcogenides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(TMDs) 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  <a:cs typeface="Times New Roman" pitchFamily="18" charset="0"/>
              </a:rPr>
              <a:t/>
            </a:r>
            <a:b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  <a:cs typeface="Times New Roman" pitchFamily="18" charset="0"/>
              </a:rPr>
            </a:br>
            <a:endParaRPr lang="zh-CN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  <a:cs typeface="Times New Roman" pitchFamily="18" charset="0"/>
            </a:endParaRPr>
          </a:p>
        </p:txBody>
      </p:sp>
      <p:pic>
        <p:nvPicPr>
          <p:cNvPr id="8199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143000"/>
            <a:ext cx="4495800" cy="3063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200" name="TextBox 18"/>
          <p:cNvSpPr txBox="1">
            <a:spLocks noChangeArrowheads="1"/>
          </p:cNvSpPr>
          <p:nvPr/>
        </p:nvSpPr>
        <p:spPr bwMode="auto">
          <a:xfrm>
            <a:off x="395288" y="4343400"/>
            <a:ext cx="852011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Molybdenum </a:t>
            </a:r>
            <a:r>
              <a:rPr lang="en-US" altLang="zh-CN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disulfide, </a:t>
            </a: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one of the most promising member of the TMDs family, monolayer MoS</a:t>
            </a:r>
            <a:r>
              <a:rPr lang="en-US" altLang="zh-CN" sz="20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</a:t>
            </a: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consists of two planes of hexagonally arranged S atoms linked to a hexagonal plane of Mo atoms via covalent bonds and belong to point group D</a:t>
            </a:r>
            <a:r>
              <a:rPr lang="en-US" altLang="zh-CN" sz="20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3h</a:t>
            </a: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without inversion symmetry. Bilayer MoS</a:t>
            </a:r>
            <a:r>
              <a:rPr lang="en-US" altLang="zh-CN" sz="20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</a:t>
            </a: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is composed of two monolayer MoS</a:t>
            </a:r>
            <a:r>
              <a:rPr lang="en-US" altLang="zh-CN" sz="20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</a:t>
            </a: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and belong to point group D</a:t>
            </a:r>
            <a:r>
              <a:rPr lang="en-US" altLang="zh-CN" sz="20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6h</a:t>
            </a: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with inversion symmetry.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Administrator\Desktop\图片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7112" y="1098550"/>
            <a:ext cx="4544016" cy="3162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2525712" y="4343400"/>
            <a:ext cx="192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indirect 1.2eV</a:t>
            </a:r>
            <a:endParaRPr lang="zh-CN" altLang="en-US" sz="1800" b="1">
              <a:solidFill>
                <a:srgbClr val="FF000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305425" y="4360862"/>
            <a:ext cx="1400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1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direct 1.8eV</a:t>
            </a:r>
            <a:endParaRPr lang="zh-CN" altLang="en-US" sz="1800" b="1">
              <a:solidFill>
                <a:srgbClr val="FF000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cxnSp>
        <p:nvCxnSpPr>
          <p:cNvPr id="7" name="直接箭头连接符 15"/>
          <p:cNvCxnSpPr>
            <a:cxnSpLocks noChangeShapeType="1"/>
          </p:cNvCxnSpPr>
          <p:nvPr/>
        </p:nvCxnSpPr>
        <p:spPr bwMode="auto">
          <a:xfrm>
            <a:off x="4205287" y="4548187"/>
            <a:ext cx="833438" cy="0"/>
          </a:xfrm>
          <a:prstGeom prst="straightConnector1">
            <a:avLst/>
          </a:prstGeom>
          <a:noFill/>
          <a:ln w="57150" algn="ctr">
            <a:solidFill>
              <a:srgbClr val="FFFF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457200" y="4772561"/>
            <a:ext cx="85201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Bulk MoS</a:t>
            </a:r>
            <a:r>
              <a:rPr lang="en-US" altLang="zh-CN" sz="20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</a:t>
            </a: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exhibits an indirect band gap of 1.2 eV, while monolayer MoS</a:t>
            </a:r>
            <a:r>
              <a:rPr lang="en-US" altLang="zh-CN" sz="20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</a:t>
            </a: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has a direct band gap of 1.8 eV with enhanced photoluminescence.</a:t>
            </a:r>
          </a:p>
          <a:p>
            <a:pPr eaLnBrk="1" hangingPunct="1">
              <a:defRPr/>
            </a:pP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Top-gated transistors based on single-layer MoS</a:t>
            </a:r>
            <a:r>
              <a:rPr lang="en-US" altLang="zh-CN" sz="20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</a:t>
            </a: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flakes showed excellent on/off</a:t>
            </a:r>
          </a:p>
          <a:p>
            <a:pPr eaLnBrk="1" hangingPunct="1">
              <a:defRPr/>
            </a:pP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current ratio of∼10</a:t>
            </a:r>
            <a:r>
              <a:rPr lang="en-US" altLang="zh-CN" sz="2000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8</a:t>
            </a: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and mobility of &gt;200 cm</a:t>
            </a:r>
            <a:r>
              <a:rPr lang="en-US" altLang="zh-CN" sz="2000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</a:t>
            </a: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V</a:t>
            </a:r>
            <a:r>
              <a:rPr lang="en-US" altLang="zh-CN" sz="2000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−1</a:t>
            </a: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s</a:t>
            </a:r>
            <a:r>
              <a:rPr lang="en-US" altLang="zh-CN" sz="2000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−1</a:t>
            </a:r>
            <a:r>
              <a:rPr lang="en-US" altLang="zh-C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.</a:t>
            </a:r>
            <a:endParaRPr lang="zh-CN" alt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-228600" y="457200"/>
            <a:ext cx="9601200" cy="838200"/>
          </a:xfrm>
        </p:spPr>
        <p:txBody>
          <a:bodyPr/>
          <a:lstStyle/>
          <a:p>
            <a:pPr>
              <a:defRPr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1. Graphene and layered transition metal </a:t>
            </a:r>
            <a:r>
              <a:rPr lang="en-US" altLang="zh-CN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dichalcogenides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(TMDs) 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  <a:cs typeface="Times New Roman" pitchFamily="18" charset="0"/>
              </a:rPr>
              <a:t/>
            </a:r>
            <a:b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  <a:cs typeface="Times New Roman" pitchFamily="18" charset="0"/>
              </a:rPr>
            </a:br>
            <a:endParaRPr lang="zh-CN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01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12750"/>
            <a:ext cx="8229600" cy="563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Outline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304800" y="1058863"/>
            <a:ext cx="8229600" cy="1227137"/>
            <a:chOff x="1118" y="1824"/>
            <a:chExt cx="3216" cy="490"/>
          </a:xfrm>
        </p:grpSpPr>
        <p:sp>
          <p:nvSpPr>
            <p:cNvPr id="4120" name="AutoShape 66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21" name="AutoShape 67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22" name="Text Box 68"/>
            <p:cNvSpPr txBox="1">
              <a:spLocks noChangeArrowheads="1"/>
            </p:cNvSpPr>
            <p:nvPr/>
          </p:nvSpPr>
          <p:spPr bwMode="gray">
            <a:xfrm>
              <a:off x="1118" y="1872"/>
              <a:ext cx="321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Graphene and layered transition metal </a:t>
              </a:r>
            </a:p>
            <a:p>
              <a:pPr algn="ctr">
                <a:defRPr/>
              </a:pPr>
              <a:r>
                <a:rPr lang="en-US" altLang="zh-CN" sz="2400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dichalcogenides</a:t>
              </a: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 (TMDs)</a:t>
              </a:r>
            </a:p>
            <a:p>
              <a:pPr algn="ctr">
                <a:defRPr/>
              </a:pPr>
              <a:endParaRPr lang="en-US" altLang="zh-CN" b="1" dirty="0" smtClean="0">
                <a:solidFill>
                  <a:schemeClr val="bg1"/>
                </a:solidFill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4123" name="Text Box 69"/>
            <p:cNvSpPr txBox="1">
              <a:spLocks noChangeArrowheads="1"/>
            </p:cNvSpPr>
            <p:nvPr/>
          </p:nvSpPr>
          <p:spPr bwMode="gray">
            <a:xfrm>
              <a:off x="1393" y="193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charset="0"/>
                  <a:ea typeface="宋体" charset="-122"/>
                </a:rPr>
                <a:t>1</a:t>
              </a:r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773113" y="2127250"/>
            <a:ext cx="7543800" cy="1143000"/>
            <a:chOff x="1296" y="1824"/>
            <a:chExt cx="2976" cy="432"/>
          </a:xfrm>
        </p:grpSpPr>
        <p:sp>
          <p:nvSpPr>
            <p:cNvPr id="4117" name="AutoShape 71"/>
            <p:cNvSpPr>
              <a:spLocks noChangeArrowheads="1"/>
            </p:cNvSpPr>
            <p:nvPr/>
          </p:nvSpPr>
          <p:spPr bwMode="gray">
            <a:xfrm>
              <a:off x="1536" y="1910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8" name="AutoShape 72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9" name="Text Box 74"/>
            <p:cNvSpPr txBox="1">
              <a:spLocks noChangeArrowheads="1"/>
            </p:cNvSpPr>
            <p:nvPr/>
          </p:nvSpPr>
          <p:spPr bwMode="gray">
            <a:xfrm>
              <a:off x="1393" y="1939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charset="0"/>
                  <a:ea typeface="宋体" charset="-122"/>
                </a:rPr>
                <a:t>2</a:t>
              </a: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784225" y="3276600"/>
            <a:ext cx="7542213" cy="1143000"/>
            <a:chOff x="1296" y="1824"/>
            <a:chExt cx="2976" cy="432"/>
          </a:xfrm>
        </p:grpSpPr>
        <p:sp>
          <p:nvSpPr>
            <p:cNvPr id="4113" name="AutoShape 76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4" name="AutoShape 77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5" name="Text Box 78"/>
            <p:cNvSpPr txBox="1">
              <a:spLocks noChangeArrowheads="1"/>
            </p:cNvSpPr>
            <p:nvPr/>
          </p:nvSpPr>
          <p:spPr bwMode="gray">
            <a:xfrm>
              <a:off x="1588" y="1890"/>
              <a:ext cx="2524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Tuning the phonons behaviors of MoS</a:t>
              </a:r>
              <a:r>
                <a:rPr lang="en-US" altLang="zh-CN" sz="2400" i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2 </a:t>
              </a: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by </a:t>
              </a:r>
            </a:p>
            <a:p>
              <a:pPr algn="ctr" eaLnBrk="1" hangingPunct="1">
                <a:defRPr/>
              </a:pP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Strain engineering</a:t>
              </a:r>
            </a:p>
          </p:txBody>
        </p:sp>
        <p:sp>
          <p:nvSpPr>
            <p:cNvPr id="4116" name="Text Box 79"/>
            <p:cNvSpPr txBox="1">
              <a:spLocks noChangeArrowheads="1"/>
            </p:cNvSpPr>
            <p:nvPr/>
          </p:nvSpPr>
          <p:spPr bwMode="gray">
            <a:xfrm>
              <a:off x="1404" y="1939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charset="0"/>
                  <a:ea typeface="宋体" charset="-122"/>
                </a:rPr>
                <a:t>3</a:t>
              </a:r>
            </a:p>
          </p:txBody>
        </p:sp>
      </p:grp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814388" y="4419600"/>
            <a:ext cx="7770812" cy="1219200"/>
            <a:chOff x="1296" y="1824"/>
            <a:chExt cx="3134" cy="432"/>
          </a:xfrm>
        </p:grpSpPr>
        <p:sp>
          <p:nvSpPr>
            <p:cNvPr id="4109" name="AutoShape 81"/>
            <p:cNvSpPr>
              <a:spLocks noChangeArrowheads="1"/>
            </p:cNvSpPr>
            <p:nvPr/>
          </p:nvSpPr>
          <p:spPr bwMode="gray">
            <a:xfrm>
              <a:off x="1600" y="1905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0" name="AutoShape 82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11" name="Text Box 83"/>
            <p:cNvSpPr txBox="1">
              <a:spLocks noChangeArrowheads="1"/>
            </p:cNvSpPr>
            <p:nvPr/>
          </p:nvSpPr>
          <p:spPr bwMode="gray">
            <a:xfrm>
              <a:off x="1459" y="1916"/>
              <a:ext cx="2971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Self-induced Strain due to local van der</a:t>
              </a:r>
            </a:p>
            <a:p>
              <a:pPr algn="ctr">
                <a:defRPr/>
              </a:pP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 Waals-stacked interlayer interaction in MoS</a:t>
              </a:r>
              <a:r>
                <a:rPr lang="en-US" altLang="zh-CN" sz="2400" i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2</a:t>
              </a:r>
              <a:r>
                <a:rPr lang="en-US" altLang="zh-CN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 </a:t>
              </a:r>
              <a:endParaRPr lang="en-US" altLang="zh-CN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4112" name="Text Box 84"/>
            <p:cNvSpPr txBox="1">
              <a:spLocks noChangeArrowheads="1"/>
            </p:cNvSpPr>
            <p:nvPr/>
          </p:nvSpPr>
          <p:spPr bwMode="gray">
            <a:xfrm>
              <a:off x="1393" y="1959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charset="0"/>
                  <a:ea typeface="宋体" charset="-122"/>
                </a:rPr>
                <a:t>4</a:t>
              </a:r>
            </a:p>
          </p:txBody>
        </p:sp>
      </p:grpSp>
      <p:sp>
        <p:nvSpPr>
          <p:cNvPr id="4103" name="Text Box 73"/>
          <p:cNvSpPr txBox="1">
            <a:spLocks noChangeArrowheads="1"/>
          </p:cNvSpPr>
          <p:nvPr/>
        </p:nvSpPr>
        <p:spPr bwMode="gray">
          <a:xfrm>
            <a:off x="747713" y="2362200"/>
            <a:ext cx="71770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Preparation of monolayer MoS</a:t>
            </a:r>
            <a:r>
              <a:rPr lang="en-US" altLang="zh-CN" sz="24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 </a:t>
            </a: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by </a:t>
            </a:r>
          </a:p>
          <a:p>
            <a:pPr algn="ctr">
              <a:defRPr/>
            </a:pP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vapor-solid-growth route</a:t>
            </a:r>
            <a:endParaRPr lang="en-US" altLang="zh-CN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algn="ctr">
              <a:defRPr/>
            </a:pPr>
            <a:endParaRPr lang="en-US" altLang="zh-CN" b="1" dirty="0" smtClean="0">
              <a:solidFill>
                <a:schemeClr val="bg1"/>
              </a:solidFill>
              <a:ea typeface="宋体" charset="-122"/>
              <a:cs typeface="Times New Roman" pitchFamily="18" charset="0"/>
            </a:endParaRPr>
          </a:p>
        </p:txBody>
      </p: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814388" y="5638800"/>
            <a:ext cx="7569200" cy="1143000"/>
            <a:chOff x="1296" y="1824"/>
            <a:chExt cx="2986" cy="432"/>
          </a:xfrm>
        </p:grpSpPr>
        <p:sp>
          <p:nvSpPr>
            <p:cNvPr id="4106" name="AutoShape 71"/>
            <p:cNvSpPr>
              <a:spLocks noChangeArrowheads="1"/>
            </p:cNvSpPr>
            <p:nvPr/>
          </p:nvSpPr>
          <p:spPr bwMode="gray">
            <a:xfrm>
              <a:off x="1546" y="1910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07" name="AutoShape 72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charset="-122"/>
              </a:endParaRPr>
            </a:p>
          </p:txBody>
        </p:sp>
        <p:sp>
          <p:nvSpPr>
            <p:cNvPr id="4108" name="Text Box 74"/>
            <p:cNvSpPr txBox="1">
              <a:spLocks noChangeArrowheads="1"/>
            </p:cNvSpPr>
            <p:nvPr/>
          </p:nvSpPr>
          <p:spPr bwMode="gray">
            <a:xfrm>
              <a:off x="1434" y="1939"/>
              <a:ext cx="1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charset="0"/>
                  <a:ea typeface="宋体" charset="-122"/>
                </a:rPr>
                <a:t>5</a:t>
              </a:r>
            </a:p>
          </p:txBody>
        </p:sp>
      </p:grpSp>
      <p:sp>
        <p:nvSpPr>
          <p:cNvPr id="32" name="Text Box 73"/>
          <p:cNvSpPr txBox="1">
            <a:spLocks noChangeArrowheads="1"/>
          </p:cNvSpPr>
          <p:nvPr/>
        </p:nvSpPr>
        <p:spPr bwMode="gray">
          <a:xfrm>
            <a:off x="-152400" y="6019800"/>
            <a:ext cx="65674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Conclusions</a:t>
            </a:r>
            <a:endParaRPr lang="en-US" altLang="zh-CN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algn="ctr">
              <a:defRPr/>
            </a:pPr>
            <a:endParaRPr lang="en-US" altLang="zh-CN" b="1" dirty="0" smtClean="0">
              <a:solidFill>
                <a:schemeClr val="bg1"/>
              </a:solidFill>
              <a:ea typeface="宋体" charset="-122"/>
              <a:cs typeface="Times New Roman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85812" y="2299733"/>
            <a:ext cx="7720012" cy="9482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613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3"/>
          <p:cNvSpPr>
            <a:spLocks noChangeArrowheads="1"/>
          </p:cNvSpPr>
          <p:nvPr/>
        </p:nvSpPr>
        <p:spPr bwMode="auto">
          <a:xfrm>
            <a:off x="304800" y="457200"/>
            <a:ext cx="8534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2. Preparation of monolayer MoS</a:t>
            </a:r>
            <a:r>
              <a:rPr lang="en-US" altLang="zh-CN" sz="24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2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by vapor-solid-growth route </a:t>
            </a:r>
            <a:r>
              <a:rPr lang="en-US" altLang="zh-CN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/>
            </a:r>
            <a:br>
              <a:rPr lang="en-US" altLang="zh-CN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</a:br>
            <a:endParaRPr lang="zh-CN" altLang="en-US" dirty="0" smtClean="0">
              <a:ea typeface="宋体" charset="-122"/>
              <a:cs typeface="Times New Roman" pitchFamily="18" charset="0"/>
            </a:endParaRPr>
          </a:p>
        </p:txBody>
      </p:sp>
      <p:pic>
        <p:nvPicPr>
          <p:cNvPr id="9220" name="Picture 5" descr="C:\Users\Administrator\Desktop\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1119" y="1466850"/>
            <a:ext cx="332809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13"/>
          <p:cNvSpPr txBox="1">
            <a:spLocks noChangeArrowheads="1"/>
          </p:cNvSpPr>
          <p:nvPr/>
        </p:nvSpPr>
        <p:spPr bwMode="auto">
          <a:xfrm>
            <a:off x="1066800" y="4267200"/>
            <a:ext cx="708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growth process and optical image</a:t>
            </a:r>
            <a:endParaRPr lang="zh-CN" alt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pic>
        <p:nvPicPr>
          <p:cNvPr id="9228" name="Picture 12" descr="C:\Users\Administrator\Desktop\mos2+zno\处理图\附图\附图\管路-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399" y="1447800"/>
            <a:ext cx="377856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85800" y="525780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K. N. Zhang, Y. Zhang, T. N. Zhang, W. J. Dong, T. X. Wei, Y. Sun, X. Chen, G. Z. Shen, N. Dai. </a:t>
            </a:r>
            <a:r>
              <a:rPr lang="en-US" altLang="zh-CN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Nano</a:t>
            </a:r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Res. DOI 10.1007/s12274-014-0557-1 (2014)</a:t>
            </a:r>
            <a:endParaRPr lang="zh-CN" alt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14" grpId="0"/>
    </p:bld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000000"/>
      </a:dk1>
      <a:lt1>
        <a:srgbClr val="FFFFFF"/>
      </a:lt1>
      <a:dk2>
        <a:srgbClr val="173D89"/>
      </a:dk2>
      <a:lt2>
        <a:srgbClr val="969696"/>
      </a:lt2>
      <a:accent1>
        <a:srgbClr val="9181E1"/>
      </a:accent1>
      <a:accent2>
        <a:srgbClr val="4CD2AF"/>
      </a:accent2>
      <a:accent3>
        <a:srgbClr val="FFFFFF"/>
      </a:accent3>
      <a:accent4>
        <a:srgbClr val="000000"/>
      </a:accent4>
      <a:accent5>
        <a:srgbClr val="C7C1EE"/>
      </a:accent5>
      <a:accent6>
        <a:srgbClr val="44BE9E"/>
      </a:accent6>
      <a:hlink>
        <a:srgbClr val="5FB6F1"/>
      </a:hlink>
      <a:folHlink>
        <a:srgbClr val="94B1EC"/>
      </a:folHlink>
    </a:clrScheme>
    <a:fontScheme name="sampl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7E6256"/>
        </a:dk2>
        <a:lt2>
          <a:srgbClr val="969696"/>
        </a:lt2>
        <a:accent1>
          <a:srgbClr val="E4CF84"/>
        </a:accent1>
        <a:accent2>
          <a:srgbClr val="92A5E0"/>
        </a:accent2>
        <a:accent3>
          <a:srgbClr val="FFFFFF"/>
        </a:accent3>
        <a:accent4>
          <a:srgbClr val="000000"/>
        </a:accent4>
        <a:accent5>
          <a:srgbClr val="EFE4C2"/>
        </a:accent5>
        <a:accent6>
          <a:srgbClr val="8495CB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8DB1F3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7FA0D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73D89"/>
        </a:dk2>
        <a:lt2>
          <a:srgbClr val="969696"/>
        </a:lt2>
        <a:accent1>
          <a:srgbClr val="9181E1"/>
        </a:accent1>
        <a:accent2>
          <a:srgbClr val="4CD2AF"/>
        </a:accent2>
        <a:accent3>
          <a:srgbClr val="FFFFFF"/>
        </a:accent3>
        <a:accent4>
          <a:srgbClr val="000000"/>
        </a:accent4>
        <a:accent5>
          <a:srgbClr val="C7C1EE"/>
        </a:accent5>
        <a:accent6>
          <a:srgbClr val="44BE9E"/>
        </a:accent6>
        <a:hlink>
          <a:srgbClr val="5FB6F1"/>
        </a:hlink>
        <a:folHlink>
          <a:srgbClr val="94B1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</TotalTime>
  <Words>1193</Words>
  <Application>Microsoft Office PowerPoint</Application>
  <PresentationFormat>全屏显示(4:3)</PresentationFormat>
  <Paragraphs>147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sample</vt:lpstr>
      <vt:lpstr> Self-induced Uniaxial Strain due to Interlayer Interaction in MoS2    </vt:lpstr>
      <vt:lpstr>Outline</vt:lpstr>
      <vt:lpstr>1. Graphene and layered transition metal dichalcogenides (TMDs)  </vt:lpstr>
      <vt:lpstr>1.Graphene and layered transition metal dichalcogenides (TMDs)  </vt:lpstr>
      <vt:lpstr>1.Graphene and layered transition metal dichalcogenides (TMDs)  </vt:lpstr>
      <vt:lpstr>1. Graphene and layered transition metal dichalcogenides (TMDs)  </vt:lpstr>
      <vt:lpstr>1. Graphene and layered transition metal dichalcogenides (TMDs)  </vt:lpstr>
      <vt:lpstr>Outline</vt:lpstr>
      <vt:lpstr>幻灯片 9</vt:lpstr>
      <vt:lpstr>幻灯片 10</vt:lpstr>
      <vt:lpstr>幻灯片 11</vt:lpstr>
      <vt:lpstr>Outline</vt:lpstr>
      <vt:lpstr>幻灯片 13</vt:lpstr>
      <vt:lpstr>Outline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Outline</vt:lpstr>
      <vt:lpstr>5. Conclusions </vt:lpstr>
      <vt:lpstr>幻灯片 24</vt:lpstr>
      <vt:lpstr>幻灯片 25</vt:lpstr>
    </vt:vector>
  </TitlesOfParts>
  <Company>Guilddesign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Sung Ha, Park</dc:creator>
  <cp:lastModifiedBy>phy</cp:lastModifiedBy>
  <cp:revision>119</cp:revision>
  <dcterms:created xsi:type="dcterms:W3CDTF">2004-08-26T06:30:40Z</dcterms:created>
  <dcterms:modified xsi:type="dcterms:W3CDTF">2014-11-13T08:01:56Z</dcterms:modified>
</cp:coreProperties>
</file>